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media/image57.jpg" ContentType="image/jpg"/>
  <Override PartName="/ppt/media/image58.jpg" ContentType="image/jpg"/>
  <Override PartName="/ppt/media/image59.jpg" ContentType="image/jpg"/>
  <Override PartName="/ppt/media/image60.jpg" ContentType="image/jpg"/>
  <Override PartName="/ppt/media/image61.jpg" ContentType="image/jpg"/>
  <Override PartName="/ppt/media/image62.jpg" ContentType="image/jpg"/>
  <Override PartName="/ppt/media/image63.jpg" ContentType="image/jpg"/>
  <Override PartName="/ppt/media/image64.jpg" ContentType="image/jpg"/>
  <Override PartName="/ppt/media/image65.jpg" ContentType="image/jpg"/>
  <Override PartName="/ppt/media/image66.jpg" ContentType="image/jpg"/>
  <Override PartName="/ppt/media/image67.jpg" ContentType="image/jpg"/>
  <Override PartName="/ppt/media/image69.jpg" ContentType="image/jpg"/>
  <Override PartName="/ppt/media/image70.jpg" ContentType="image/jpg"/>
  <Override PartName="/ppt/media/image71.jpg" ContentType="image/jpg"/>
  <Override PartName="/ppt/media/image72.jpg" ContentType="image/jpg"/>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 id="2147483668" r:id="rId5"/>
  </p:sldMasterIdLst>
  <p:notesMasterIdLst>
    <p:notesMasterId r:id="rId35"/>
  </p:notesMasterIdLst>
  <p:sldIdLst>
    <p:sldId id="330" r:id="rId6"/>
    <p:sldId id="316" r:id="rId7"/>
    <p:sldId id="333" r:id="rId8"/>
    <p:sldId id="317" r:id="rId9"/>
    <p:sldId id="269" r:id="rId10"/>
    <p:sldId id="337" r:id="rId11"/>
    <p:sldId id="301" r:id="rId12"/>
    <p:sldId id="300" r:id="rId13"/>
    <p:sldId id="320" r:id="rId14"/>
    <p:sldId id="327" r:id="rId15"/>
    <p:sldId id="321" r:id="rId16"/>
    <p:sldId id="310" r:id="rId17"/>
    <p:sldId id="311" r:id="rId18"/>
    <p:sldId id="312" r:id="rId19"/>
    <p:sldId id="296" r:id="rId20"/>
    <p:sldId id="324" r:id="rId21"/>
    <p:sldId id="323" r:id="rId22"/>
    <p:sldId id="329" r:id="rId23"/>
    <p:sldId id="322" r:id="rId24"/>
    <p:sldId id="325" r:id="rId25"/>
    <p:sldId id="279" r:id="rId26"/>
    <p:sldId id="328" r:id="rId27"/>
    <p:sldId id="334" r:id="rId28"/>
    <p:sldId id="332" r:id="rId29"/>
    <p:sldId id="335" r:id="rId30"/>
    <p:sldId id="294" r:id="rId31"/>
    <p:sldId id="338" r:id="rId32"/>
    <p:sldId id="314" r:id="rId33"/>
    <p:sldId id="315" r:id="rId34"/>
  </p:sldIdLst>
  <p:sldSz cx="12192000" cy="6858000"/>
  <p:notesSz cx="12192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4F81BD"/>
    <a:srgbClr val="5E8BCC"/>
    <a:srgbClr val="E4E9F8"/>
    <a:srgbClr val="D0D8F2"/>
    <a:srgbClr val="F5F7FD"/>
    <a:srgbClr val="D0D8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205" autoAdjust="0"/>
    <p:restoredTop sz="92450" autoAdjust="0"/>
  </p:normalViewPr>
  <p:slideViewPr>
    <p:cSldViewPr>
      <p:cViewPr varScale="1">
        <p:scale>
          <a:sx n="91" d="100"/>
          <a:sy n="91" d="100"/>
        </p:scale>
        <p:origin x="66" y="294"/>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 Id="rId8" Type="http://schemas.openxmlformats.org/officeDocument/2006/relationships/slide" Target="slides/slide3.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4BF170BF-BACC-4125-8F2F-37A6DDA96C08}" type="datetimeFigureOut">
              <a:rPr lang="en-US" smtClean="0"/>
              <a:t>11/11/2021</a:t>
            </a:fld>
            <a:endParaRPr lang="en-US"/>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3AF06804-E245-4D8D-8F4B-A7CC149BD6A5}" type="slidenum">
              <a:rPr lang="en-US" smtClean="0"/>
              <a:t>‹#›</a:t>
            </a:fld>
            <a:endParaRPr lang="en-US"/>
          </a:p>
        </p:txBody>
      </p:sp>
    </p:spTree>
    <p:extLst>
      <p:ext uri="{BB962C8B-B14F-4D97-AF65-F5344CB8AC3E}">
        <p14:creationId xmlns:p14="http://schemas.microsoft.com/office/powerpoint/2010/main" val="31311346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F06804-E245-4D8D-8F4B-A7CC149BD6A5}" type="slidenum">
              <a:rPr lang="en-US" smtClean="0"/>
              <a:t>1</a:t>
            </a:fld>
            <a:endParaRPr lang="en-US"/>
          </a:p>
        </p:txBody>
      </p:sp>
    </p:spTree>
    <p:extLst>
      <p:ext uri="{BB962C8B-B14F-4D97-AF65-F5344CB8AC3E}">
        <p14:creationId xmlns:p14="http://schemas.microsoft.com/office/powerpoint/2010/main" val="27323672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an important division of Rialto Markets as it has picked up great momentum, because of the significantly increased scrutiny from regulators – therefore people are coming to Rialto Markets</a:t>
            </a:r>
          </a:p>
        </p:txBody>
      </p:sp>
      <p:sp>
        <p:nvSpPr>
          <p:cNvPr id="4" name="Slide Number Placeholder 3"/>
          <p:cNvSpPr>
            <a:spLocks noGrp="1"/>
          </p:cNvSpPr>
          <p:nvPr>
            <p:ph type="sldNum" sz="quarter" idx="5"/>
          </p:nvPr>
        </p:nvSpPr>
        <p:spPr/>
        <p:txBody>
          <a:bodyPr/>
          <a:lstStyle/>
          <a:p>
            <a:fld id="{3AF06804-E245-4D8D-8F4B-A7CC149BD6A5}" type="slidenum">
              <a:rPr lang="en-US" smtClean="0"/>
              <a:t>14</a:t>
            </a:fld>
            <a:endParaRPr lang="en-US"/>
          </a:p>
        </p:txBody>
      </p:sp>
    </p:spTree>
    <p:extLst>
      <p:ext uri="{BB962C8B-B14F-4D97-AF65-F5344CB8AC3E}">
        <p14:creationId xmlns:p14="http://schemas.microsoft.com/office/powerpoint/2010/main" val="1947360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F06804-E245-4D8D-8F4B-A7CC149BD6A5}" type="slidenum">
              <a:rPr lang="en-US" smtClean="0"/>
              <a:t>16</a:t>
            </a:fld>
            <a:endParaRPr lang="en-US"/>
          </a:p>
        </p:txBody>
      </p:sp>
    </p:spTree>
    <p:extLst>
      <p:ext uri="{BB962C8B-B14F-4D97-AF65-F5344CB8AC3E}">
        <p14:creationId xmlns:p14="http://schemas.microsoft.com/office/powerpoint/2010/main" val="35965476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F06804-E245-4D8D-8F4B-A7CC149BD6A5}" type="slidenum">
              <a:rPr lang="en-US" smtClean="0"/>
              <a:t>17</a:t>
            </a:fld>
            <a:endParaRPr lang="en-US"/>
          </a:p>
        </p:txBody>
      </p:sp>
    </p:spTree>
    <p:extLst>
      <p:ext uri="{BB962C8B-B14F-4D97-AF65-F5344CB8AC3E}">
        <p14:creationId xmlns:p14="http://schemas.microsoft.com/office/powerpoint/2010/main" val="37464112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Shari to discuss the challengers, leaders, niche players &amp; visionaries, as well as what is going to separate the winners in this key market.</a:t>
            </a:r>
          </a:p>
          <a:p>
            <a:endParaRPr lang="en-GB" dirty="0"/>
          </a:p>
          <a:p>
            <a:r>
              <a:rPr lang="en-GB" dirty="0"/>
              <a:t>Rialto Markets combines a scalable, retail capability that expands the breadth of investors while the rare digital securities mandate extends the depth of potential investments.</a:t>
            </a:r>
          </a:p>
          <a:p>
            <a:endParaRPr lang="en-GB" dirty="0"/>
          </a:p>
          <a:p>
            <a:r>
              <a:rPr lang="en-GB" dirty="0"/>
              <a:t>You need to know and understand how to manage the regulatory frameworks or you’ll be in hot water</a:t>
            </a:r>
          </a:p>
        </p:txBody>
      </p:sp>
      <p:sp>
        <p:nvSpPr>
          <p:cNvPr id="4" name="Slide Number Placeholder 3"/>
          <p:cNvSpPr>
            <a:spLocks noGrp="1"/>
          </p:cNvSpPr>
          <p:nvPr>
            <p:ph type="sldNum" sz="quarter" idx="5"/>
          </p:nvPr>
        </p:nvSpPr>
        <p:spPr/>
        <p:txBody>
          <a:bodyPr/>
          <a:lstStyle/>
          <a:p>
            <a:fld id="{3AF06804-E245-4D8D-8F4B-A7CC149BD6A5}" type="slidenum">
              <a:rPr lang="en-US" smtClean="0"/>
              <a:t>18</a:t>
            </a:fld>
            <a:endParaRPr lang="en-US"/>
          </a:p>
        </p:txBody>
      </p:sp>
    </p:spTree>
    <p:extLst>
      <p:ext uri="{BB962C8B-B14F-4D97-AF65-F5344CB8AC3E}">
        <p14:creationId xmlns:p14="http://schemas.microsoft.com/office/powerpoint/2010/main" val="20312189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spc="-5" dirty="0">
                <a:solidFill>
                  <a:schemeClr val="bg1"/>
                </a:solidFill>
                <a:latin typeface="Avenir Next" panose="020B0503020202020204" pitchFamily="34" charset="0"/>
              </a:rPr>
              <a:t>At the same time, private companies are largely choosing to stay private instead of raising money via Initial Public Offerings. </a:t>
            </a:r>
            <a:r>
              <a:rPr lang="en-US" sz="1200" spc="-5" dirty="0">
                <a:solidFill>
                  <a:schemeClr val="bg1"/>
                </a:solidFill>
                <a:latin typeface="Avenir Next Demi Bold" panose="020B0503020202020204" pitchFamily="34" charset="0"/>
              </a:rPr>
              <a:t>In 2020, securities offered through Regulation D and Regulation A+ offerings accounted for $1.4 trillion – nearly a third of all capital raised by private companies under SEC regulations </a:t>
            </a:r>
            <a:r>
              <a:rPr lang="en-US" sz="1200" b="0" spc="-5" dirty="0">
                <a:solidFill>
                  <a:schemeClr val="bg1"/>
                </a:solidFill>
                <a:latin typeface="Avenir Next" panose="020B0503020202020204" pitchFamily="34" charset="0"/>
              </a:rPr>
              <a:t>(source: Office of the Advocate for Small Business Capital 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spc="-5" dirty="0">
              <a:solidFill>
                <a:schemeClr val="bg1"/>
              </a:solidFill>
              <a:latin typeface="Avenir Next" panose="020B05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spc="-5" dirty="0">
                <a:solidFill>
                  <a:schemeClr val="bg1"/>
                </a:solidFill>
                <a:latin typeface="Avenir Next" panose="020B0503020202020204" pitchFamily="34" charset="0"/>
              </a:rPr>
              <a:t>Researchandmarkets.com forecast the global crowdfunding market to grow by $196.36bn by  2025 from today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spc="-5" dirty="0">
              <a:solidFill>
                <a:schemeClr val="bg1"/>
              </a:solidFill>
              <a:latin typeface="Avenir Next" panose="020B05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spc="-5" dirty="0">
                <a:solidFill>
                  <a:schemeClr val="bg1"/>
                </a:solidFill>
                <a:latin typeface="Avenir Next" panose="020B0503020202020204" pitchFamily="34" charset="0"/>
              </a:rPr>
              <a:t>Equity Crowdfunding Week; </a:t>
            </a:r>
            <a:r>
              <a:rPr lang="en-GB" sz="1200" b="0" spc="-5" dirty="0" err="1">
                <a:solidFill>
                  <a:schemeClr val="bg1"/>
                </a:solidFill>
                <a:latin typeface="Avenir Next" panose="020B0503020202020204" pitchFamily="34" charset="0"/>
              </a:rPr>
              <a:t>RegCF</a:t>
            </a:r>
            <a:r>
              <a:rPr lang="en-GB" sz="1200" b="0" spc="-5" dirty="0">
                <a:solidFill>
                  <a:schemeClr val="bg1"/>
                </a:solidFill>
                <a:latin typeface="Avenir Next" panose="020B0503020202020204" pitchFamily="34" charset="0"/>
              </a:rPr>
              <a:t> and Regulation A+ crowdfunding in the US has more than doubled since the second quarter of 2021 and is expected to be more than 100% up year on year in money invested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spc="-5" dirty="0">
              <a:solidFill>
                <a:schemeClr val="bg1"/>
              </a:solidFill>
              <a:latin typeface="Avenir Next" panose="020B0503020202020204" pitchFamily="34" charset="0"/>
            </a:endParaRPr>
          </a:p>
          <a:p>
            <a:endParaRPr lang="en-US" dirty="0"/>
          </a:p>
        </p:txBody>
      </p:sp>
      <p:sp>
        <p:nvSpPr>
          <p:cNvPr id="4" name="Slide Number Placeholder 3"/>
          <p:cNvSpPr>
            <a:spLocks noGrp="1"/>
          </p:cNvSpPr>
          <p:nvPr>
            <p:ph type="sldNum" sz="quarter" idx="5"/>
          </p:nvPr>
        </p:nvSpPr>
        <p:spPr/>
        <p:txBody>
          <a:bodyPr/>
          <a:lstStyle/>
          <a:p>
            <a:fld id="{3AF06804-E245-4D8D-8F4B-A7CC149BD6A5}" type="slidenum">
              <a:rPr lang="en-US" smtClean="0"/>
              <a:t>19</a:t>
            </a:fld>
            <a:endParaRPr lang="en-US"/>
          </a:p>
        </p:txBody>
      </p:sp>
    </p:spTree>
    <p:extLst>
      <p:ext uri="{BB962C8B-B14F-4D97-AF65-F5344CB8AC3E}">
        <p14:creationId xmlns:p14="http://schemas.microsoft.com/office/powerpoint/2010/main" val="22563282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F06804-E245-4D8D-8F4B-A7CC149BD6A5}" type="slidenum">
              <a:rPr lang="en-US" smtClean="0"/>
              <a:t>20</a:t>
            </a:fld>
            <a:endParaRPr lang="en-US"/>
          </a:p>
        </p:txBody>
      </p:sp>
    </p:spTree>
    <p:extLst>
      <p:ext uri="{BB962C8B-B14F-4D97-AF65-F5344CB8AC3E}">
        <p14:creationId xmlns:p14="http://schemas.microsoft.com/office/powerpoint/2010/main" val="32412996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F06804-E245-4D8D-8F4B-A7CC149BD6A5}" type="slidenum">
              <a:rPr lang="en-US" smtClean="0"/>
              <a:t>22</a:t>
            </a:fld>
            <a:endParaRPr lang="en-US"/>
          </a:p>
        </p:txBody>
      </p:sp>
    </p:spTree>
    <p:extLst>
      <p:ext uri="{BB962C8B-B14F-4D97-AF65-F5344CB8AC3E}">
        <p14:creationId xmlns:p14="http://schemas.microsoft.com/office/powerpoint/2010/main" val="31539576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F06804-E245-4D8D-8F4B-A7CC149BD6A5}" type="slidenum">
              <a:rPr lang="en-US" smtClean="0"/>
              <a:t>23</a:t>
            </a:fld>
            <a:endParaRPr lang="en-US"/>
          </a:p>
        </p:txBody>
      </p:sp>
    </p:spTree>
    <p:extLst>
      <p:ext uri="{BB962C8B-B14F-4D97-AF65-F5344CB8AC3E}">
        <p14:creationId xmlns:p14="http://schemas.microsoft.com/office/powerpoint/2010/main" val="13157976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F06804-E245-4D8D-8F4B-A7CC149BD6A5}" type="slidenum">
              <a:rPr lang="en-US" smtClean="0"/>
              <a:t>24</a:t>
            </a:fld>
            <a:endParaRPr lang="en-US"/>
          </a:p>
        </p:txBody>
      </p:sp>
    </p:spTree>
    <p:extLst>
      <p:ext uri="{BB962C8B-B14F-4D97-AF65-F5344CB8AC3E}">
        <p14:creationId xmlns:p14="http://schemas.microsoft.com/office/powerpoint/2010/main" val="7340051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F06804-E245-4D8D-8F4B-A7CC149BD6A5}" type="slidenum">
              <a:rPr lang="en-US" smtClean="0"/>
              <a:t>25</a:t>
            </a:fld>
            <a:endParaRPr lang="en-US"/>
          </a:p>
        </p:txBody>
      </p:sp>
    </p:spTree>
    <p:extLst>
      <p:ext uri="{BB962C8B-B14F-4D97-AF65-F5344CB8AC3E}">
        <p14:creationId xmlns:p14="http://schemas.microsoft.com/office/powerpoint/2010/main" val="151849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Joel to welcome audience and introduce Shari at this point</a:t>
            </a:r>
          </a:p>
        </p:txBody>
      </p:sp>
      <p:sp>
        <p:nvSpPr>
          <p:cNvPr id="4" name="Slide Number Placeholder 3"/>
          <p:cNvSpPr>
            <a:spLocks noGrp="1"/>
          </p:cNvSpPr>
          <p:nvPr>
            <p:ph type="sldNum" sz="quarter" idx="5"/>
          </p:nvPr>
        </p:nvSpPr>
        <p:spPr/>
        <p:txBody>
          <a:bodyPr/>
          <a:lstStyle/>
          <a:p>
            <a:fld id="{3AF06804-E245-4D8D-8F4B-A7CC149BD6A5}" type="slidenum">
              <a:rPr lang="en-US" smtClean="0"/>
              <a:t>2</a:t>
            </a:fld>
            <a:endParaRPr lang="en-US"/>
          </a:p>
        </p:txBody>
      </p:sp>
    </p:spTree>
    <p:extLst>
      <p:ext uri="{BB962C8B-B14F-4D97-AF65-F5344CB8AC3E}">
        <p14:creationId xmlns:p14="http://schemas.microsoft.com/office/powerpoint/2010/main" val="33683600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After the Q&amp;A, Shari to sum up two or three key messages for the audience to keep in mind afterwards, see below:</a:t>
            </a:r>
          </a:p>
          <a:p>
            <a:endParaRPr lang="en-GB" dirty="0"/>
          </a:p>
          <a:p>
            <a:pPr marL="0" indent="0">
              <a:buFontTx/>
              <a:buNone/>
            </a:pPr>
            <a:r>
              <a:rPr lang="en-GB" dirty="0"/>
              <a:t>1. The private securities market is a growing far quicker than any other investment opportunity</a:t>
            </a:r>
          </a:p>
          <a:p>
            <a:pPr marL="0" indent="0">
              <a:buFontTx/>
              <a:buNone/>
            </a:pPr>
            <a:r>
              <a:rPr lang="en-GB" dirty="0"/>
              <a:t>2. The private securities market has never been more accessible because of what Rialto Markets are doing</a:t>
            </a:r>
          </a:p>
          <a:p>
            <a:pPr marL="0" indent="0">
              <a:buFontTx/>
              <a:buNone/>
            </a:pPr>
            <a:r>
              <a:rPr lang="en-GB" dirty="0"/>
              <a:t>3. The Secondary Market ATS is revolutionising the industry</a:t>
            </a:r>
          </a:p>
        </p:txBody>
      </p:sp>
      <p:sp>
        <p:nvSpPr>
          <p:cNvPr id="4" name="Slide Number Placeholder 3"/>
          <p:cNvSpPr>
            <a:spLocks noGrp="1"/>
          </p:cNvSpPr>
          <p:nvPr>
            <p:ph type="sldNum" sz="quarter" idx="5"/>
          </p:nvPr>
        </p:nvSpPr>
        <p:spPr/>
        <p:txBody>
          <a:bodyPr/>
          <a:lstStyle/>
          <a:p>
            <a:fld id="{3AF06804-E245-4D8D-8F4B-A7CC149BD6A5}" type="slidenum">
              <a:rPr lang="en-US" smtClean="0"/>
              <a:t>28</a:t>
            </a:fld>
            <a:endParaRPr lang="en-US"/>
          </a:p>
        </p:txBody>
      </p:sp>
    </p:spTree>
    <p:extLst>
      <p:ext uri="{BB962C8B-B14F-4D97-AF65-F5344CB8AC3E}">
        <p14:creationId xmlns:p14="http://schemas.microsoft.com/office/powerpoint/2010/main" val="33578714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algn="l">
              <a:spcBef>
                <a:spcPts val="100"/>
              </a:spcBef>
            </a:pPr>
            <a:endParaRPr lang="en-US" sz="1200" spc="-5" dirty="0">
              <a:solidFill>
                <a:schemeClr val="bg1"/>
              </a:solidFill>
              <a:latin typeface="Avenir Next Demi Bold" panose="020B0503020202020204" pitchFamily="34" charset="0"/>
            </a:endParaRPr>
          </a:p>
        </p:txBody>
      </p:sp>
      <p:sp>
        <p:nvSpPr>
          <p:cNvPr id="4" name="Slide Number Placeholder 3"/>
          <p:cNvSpPr>
            <a:spLocks noGrp="1"/>
          </p:cNvSpPr>
          <p:nvPr>
            <p:ph type="sldNum" sz="quarter" idx="5"/>
          </p:nvPr>
        </p:nvSpPr>
        <p:spPr/>
        <p:txBody>
          <a:bodyPr/>
          <a:lstStyle/>
          <a:p>
            <a:fld id="{3AF06804-E245-4D8D-8F4B-A7CC149BD6A5}" type="slidenum">
              <a:rPr lang="en-US" smtClean="0"/>
              <a:t>29</a:t>
            </a:fld>
            <a:endParaRPr lang="en-US"/>
          </a:p>
        </p:txBody>
      </p:sp>
    </p:spTree>
    <p:extLst>
      <p:ext uri="{BB962C8B-B14F-4D97-AF65-F5344CB8AC3E}">
        <p14:creationId xmlns:p14="http://schemas.microsoft.com/office/powerpoint/2010/main" val="3984928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Shari to lead from this point onwards</a:t>
            </a:r>
          </a:p>
        </p:txBody>
      </p:sp>
      <p:sp>
        <p:nvSpPr>
          <p:cNvPr id="4" name="Slide Number Placeholder 3"/>
          <p:cNvSpPr>
            <a:spLocks noGrp="1"/>
          </p:cNvSpPr>
          <p:nvPr>
            <p:ph type="sldNum" sz="quarter" idx="5"/>
          </p:nvPr>
        </p:nvSpPr>
        <p:spPr/>
        <p:txBody>
          <a:bodyPr/>
          <a:lstStyle/>
          <a:p>
            <a:fld id="{3AF06804-E245-4D8D-8F4B-A7CC149BD6A5}" type="slidenum">
              <a:rPr lang="en-US" smtClean="0"/>
              <a:t>3</a:t>
            </a:fld>
            <a:endParaRPr lang="en-US"/>
          </a:p>
        </p:txBody>
      </p:sp>
    </p:spTree>
    <p:extLst>
      <p:ext uri="{BB962C8B-B14F-4D97-AF65-F5344CB8AC3E}">
        <p14:creationId xmlns:p14="http://schemas.microsoft.com/office/powerpoint/2010/main" val="22796764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Shari to explain primary markets to the audience</a:t>
            </a:r>
          </a:p>
        </p:txBody>
      </p:sp>
      <p:sp>
        <p:nvSpPr>
          <p:cNvPr id="4" name="Slide Number Placeholder 3"/>
          <p:cNvSpPr>
            <a:spLocks noGrp="1"/>
          </p:cNvSpPr>
          <p:nvPr>
            <p:ph type="sldNum" sz="quarter" idx="5"/>
          </p:nvPr>
        </p:nvSpPr>
        <p:spPr/>
        <p:txBody>
          <a:bodyPr/>
          <a:lstStyle/>
          <a:p>
            <a:fld id="{3AF06804-E245-4D8D-8F4B-A7CC149BD6A5}" type="slidenum">
              <a:rPr lang="en-US" smtClean="0"/>
              <a:t>4</a:t>
            </a:fld>
            <a:endParaRPr lang="en-US"/>
          </a:p>
        </p:txBody>
      </p:sp>
    </p:spTree>
    <p:extLst>
      <p:ext uri="{BB962C8B-B14F-4D97-AF65-F5344CB8AC3E}">
        <p14:creationId xmlns:p14="http://schemas.microsoft.com/office/powerpoint/2010/main" val="5800914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Power of the pack (community of investors) vs a lone wolf (VC)</a:t>
            </a:r>
          </a:p>
          <a:p>
            <a:endParaRPr lang="en-US" dirty="0"/>
          </a:p>
          <a:p>
            <a:r>
              <a:rPr lang="en-GB" dirty="0"/>
              <a:t>As an issuer, 15,000 investors provide 15,000 voices/community members and cannot move things for any individual's self interest, compared to one VC member, the power becomes concentrated under one VC and may prove to be detrimental. Establishing a community is a key aim for private companies which is far harder to develop with one VC.</a:t>
            </a:r>
          </a:p>
        </p:txBody>
      </p:sp>
      <p:sp>
        <p:nvSpPr>
          <p:cNvPr id="4" name="Slide Number Placeholder 3"/>
          <p:cNvSpPr>
            <a:spLocks noGrp="1"/>
          </p:cNvSpPr>
          <p:nvPr>
            <p:ph type="sldNum" sz="quarter" idx="5"/>
          </p:nvPr>
        </p:nvSpPr>
        <p:spPr/>
        <p:txBody>
          <a:bodyPr/>
          <a:lstStyle/>
          <a:p>
            <a:fld id="{3AF06804-E245-4D8D-8F4B-A7CC149BD6A5}" type="slidenum">
              <a:rPr lang="en-US" smtClean="0"/>
              <a:t>6</a:t>
            </a:fld>
            <a:endParaRPr lang="en-US"/>
          </a:p>
        </p:txBody>
      </p:sp>
    </p:spTree>
    <p:extLst>
      <p:ext uri="{BB962C8B-B14F-4D97-AF65-F5344CB8AC3E}">
        <p14:creationId xmlns:p14="http://schemas.microsoft.com/office/powerpoint/2010/main" val="22143736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what Dry Powder is and ensure the audience understand the technical terms throughout</a:t>
            </a:r>
          </a:p>
        </p:txBody>
      </p:sp>
      <p:sp>
        <p:nvSpPr>
          <p:cNvPr id="4" name="Slide Number Placeholder 3"/>
          <p:cNvSpPr>
            <a:spLocks noGrp="1"/>
          </p:cNvSpPr>
          <p:nvPr>
            <p:ph type="sldNum" sz="quarter" idx="5"/>
          </p:nvPr>
        </p:nvSpPr>
        <p:spPr/>
        <p:txBody>
          <a:bodyPr/>
          <a:lstStyle/>
          <a:p>
            <a:fld id="{3AF06804-E245-4D8D-8F4B-A7CC149BD6A5}" type="slidenum">
              <a:rPr lang="en-US" smtClean="0"/>
              <a:t>7</a:t>
            </a:fld>
            <a:endParaRPr lang="en-US"/>
          </a:p>
        </p:txBody>
      </p:sp>
    </p:spTree>
    <p:extLst>
      <p:ext uri="{BB962C8B-B14F-4D97-AF65-F5344CB8AC3E}">
        <p14:creationId xmlns:p14="http://schemas.microsoft.com/office/powerpoint/2010/main" val="7310818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White Label definition provided by Shari during this slide</a:t>
            </a:r>
          </a:p>
        </p:txBody>
      </p:sp>
      <p:sp>
        <p:nvSpPr>
          <p:cNvPr id="4" name="Slide Number Placeholder 3"/>
          <p:cNvSpPr>
            <a:spLocks noGrp="1"/>
          </p:cNvSpPr>
          <p:nvPr>
            <p:ph type="sldNum" sz="quarter" idx="5"/>
          </p:nvPr>
        </p:nvSpPr>
        <p:spPr/>
        <p:txBody>
          <a:bodyPr/>
          <a:lstStyle/>
          <a:p>
            <a:fld id="{3AF06804-E245-4D8D-8F4B-A7CC149BD6A5}" type="slidenum">
              <a:rPr lang="en-US" smtClean="0"/>
              <a:t>8</a:t>
            </a:fld>
            <a:endParaRPr lang="en-US"/>
          </a:p>
        </p:txBody>
      </p:sp>
    </p:spTree>
    <p:extLst>
      <p:ext uri="{BB962C8B-B14F-4D97-AF65-F5344CB8AC3E}">
        <p14:creationId xmlns:p14="http://schemas.microsoft.com/office/powerpoint/2010/main" val="30610928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Meaning investors hesitate to invest due to uncertainty over when they can monetize their investments</a:t>
            </a:r>
          </a:p>
        </p:txBody>
      </p:sp>
      <p:sp>
        <p:nvSpPr>
          <p:cNvPr id="4" name="Slide Number Placeholder 3"/>
          <p:cNvSpPr>
            <a:spLocks noGrp="1"/>
          </p:cNvSpPr>
          <p:nvPr>
            <p:ph type="sldNum" sz="quarter" idx="5"/>
          </p:nvPr>
        </p:nvSpPr>
        <p:spPr/>
        <p:txBody>
          <a:bodyPr/>
          <a:lstStyle/>
          <a:p>
            <a:fld id="{3AF06804-E245-4D8D-8F4B-A7CC149BD6A5}" type="slidenum">
              <a:rPr lang="en-US" smtClean="0"/>
              <a:t>10</a:t>
            </a:fld>
            <a:endParaRPr lang="en-US"/>
          </a:p>
        </p:txBody>
      </p:sp>
    </p:spTree>
    <p:extLst>
      <p:ext uri="{BB962C8B-B14F-4D97-AF65-F5344CB8AC3E}">
        <p14:creationId xmlns:p14="http://schemas.microsoft.com/office/powerpoint/2010/main" val="9462441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Shari talks about how much was raised very quickly for </a:t>
            </a:r>
            <a:r>
              <a:rPr lang="en-US" dirty="0" err="1"/>
              <a:t>Atlis</a:t>
            </a:r>
            <a:r>
              <a:rPr lang="en-US" dirty="0"/>
              <a:t> Motors and then talk about how much we are raising for the other eight issuers including $4 million for </a:t>
            </a:r>
            <a:r>
              <a:rPr lang="en-US" dirty="0" err="1"/>
              <a:t>Cityzenith</a:t>
            </a:r>
            <a:endParaRPr lang="en-US" dirty="0"/>
          </a:p>
        </p:txBody>
      </p:sp>
      <p:sp>
        <p:nvSpPr>
          <p:cNvPr id="4" name="Slide Number Placeholder 3"/>
          <p:cNvSpPr>
            <a:spLocks noGrp="1"/>
          </p:cNvSpPr>
          <p:nvPr>
            <p:ph type="sldNum" sz="quarter" idx="5"/>
          </p:nvPr>
        </p:nvSpPr>
        <p:spPr/>
        <p:txBody>
          <a:bodyPr/>
          <a:lstStyle/>
          <a:p>
            <a:fld id="{3AF06804-E245-4D8D-8F4B-A7CC149BD6A5}" type="slidenum">
              <a:rPr lang="en-US" smtClean="0"/>
              <a:t>12</a:t>
            </a:fld>
            <a:endParaRPr lang="en-US"/>
          </a:p>
        </p:txBody>
      </p:sp>
    </p:spTree>
    <p:extLst>
      <p:ext uri="{BB962C8B-B14F-4D97-AF65-F5344CB8AC3E}">
        <p14:creationId xmlns:p14="http://schemas.microsoft.com/office/powerpoint/2010/main" val="42401636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7EDA9F04-3C1C-4440-8D4B-8031957209F9}" type="datetime1">
              <a:rPr lang="en-US" smtClean="0"/>
              <a:t>11/11/2021</a:t>
            </a:fld>
            <a:endParaRPr lang="en-US"/>
          </a:p>
        </p:txBody>
      </p:sp>
      <p:sp>
        <p:nvSpPr>
          <p:cNvPr id="6" name="Holder 6"/>
          <p:cNvSpPr>
            <a:spLocks noGrp="1"/>
          </p:cNvSpPr>
          <p:nvPr>
            <p:ph type="sldNum" sz="quarter" idx="7"/>
          </p:nvPr>
        </p:nvSpPr>
        <p:spPr>
          <a:xfrm>
            <a:off x="11434338" y="6450188"/>
            <a:ext cx="231775" cy="177800"/>
          </a:xfrm>
          <a:prstGeom prst="rect">
            <a:avLst/>
          </a:prstGeom>
        </p:spPr>
        <p:txBody>
          <a:bodyPr lIns="0" tIns="0" rIns="0" bIns="0"/>
          <a:lstStyle>
            <a:lvl1pPr>
              <a:defRPr sz="1200" b="0" i="0">
                <a:solidFill>
                  <a:schemeClr val="tx1"/>
                </a:solidFill>
                <a:latin typeface="Calibri"/>
                <a:cs typeface="Calibri"/>
              </a:defRPr>
            </a:lvl1pPr>
          </a:lstStyle>
          <a:p>
            <a:pPr marL="38100">
              <a:lnSpc>
                <a:spcPts val="1240"/>
              </a:lnSpc>
            </a:pPr>
            <a:fld id="{81D60167-4931-47E6-BA6A-407CBD079E47}" type="slidenum">
              <a:rPr dirty="0"/>
              <a:t>‹#›</a:t>
            </a:fld>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Title Only">
    <p:spTree>
      <p:nvGrpSpPr>
        <p:cNvPr id="1" name=""/>
        <p:cNvGrpSpPr/>
        <p:nvPr/>
      </p:nvGrpSpPr>
      <p:grpSpPr>
        <a:xfrm>
          <a:off x="0" y="0"/>
          <a:ext cx="0" cy="0"/>
          <a:chOff x="0" y="0"/>
          <a:chExt cx="0" cy="0"/>
        </a:xfrm>
      </p:grpSpPr>
      <p:sp>
        <p:nvSpPr>
          <p:cNvPr id="2" name="Holder 2"/>
          <p:cNvSpPr>
            <a:spLocks noGrp="1"/>
          </p:cNvSpPr>
          <p:nvPr>
            <p:ph type="title"/>
          </p:nvPr>
        </p:nvSpPr>
        <p:spPr>
          <a:xfrm>
            <a:off x="360000" y="216000"/>
            <a:ext cx="9744075" cy="369332"/>
          </a:xfrm>
        </p:spPr>
        <p:txBody>
          <a:bodyPr lIns="0" tIns="0" rIns="0" bIns="0"/>
          <a:lstStyle>
            <a:lvl1pPr>
              <a:defRPr sz="2400" b="1" i="0">
                <a:solidFill>
                  <a:schemeClr val="bg1"/>
                </a:solidFill>
                <a:latin typeface="Avenir Black" panose="02000503020000020003" pitchFamily="2" charset="0"/>
                <a:cs typeface="Calibri"/>
              </a:defRPr>
            </a:lvl1pPr>
          </a:lstStyle>
          <a:p>
            <a:endParaRPr dirty="0"/>
          </a:p>
        </p:txBody>
      </p:sp>
    </p:spTree>
    <p:extLst>
      <p:ext uri="{BB962C8B-B14F-4D97-AF65-F5344CB8AC3E}">
        <p14:creationId xmlns:p14="http://schemas.microsoft.com/office/powerpoint/2010/main" val="27314189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4" name="Holder 4"/>
          <p:cNvSpPr>
            <a:spLocks noGrp="1"/>
          </p:cNvSpPr>
          <p:nvPr>
            <p:ph type="sldNum" sz="quarter" idx="7"/>
          </p:nvPr>
        </p:nvSpPr>
        <p:spPr>
          <a:xfrm>
            <a:off x="11434338" y="6450188"/>
            <a:ext cx="231775" cy="177800"/>
          </a:xfrm>
          <a:prstGeom prst="rect">
            <a:avLst/>
          </a:prstGeom>
        </p:spPr>
        <p:txBody>
          <a:bodyPr lIns="0" tIns="0" rIns="0" bIns="0"/>
          <a:lstStyle>
            <a:lvl1pPr>
              <a:defRPr sz="1200" b="0" i="0">
                <a:solidFill>
                  <a:schemeClr val="tx1"/>
                </a:solidFill>
                <a:latin typeface="Calibri"/>
                <a:cs typeface="Calibri"/>
              </a:defRPr>
            </a:lvl1pPr>
          </a:lstStyle>
          <a:p>
            <a:pPr marL="38100">
              <a:lnSpc>
                <a:spcPts val="1240"/>
              </a:lnSpc>
            </a:pPr>
            <a:fld id="{81D60167-4931-47E6-BA6A-407CBD079E47}" type="slidenum">
              <a:rPr dirty="0"/>
              <a:t>‹#›</a:t>
            </a:fld>
            <a:endParaRPr dirty="0"/>
          </a:p>
        </p:txBody>
      </p:sp>
      <p:pic>
        <p:nvPicPr>
          <p:cNvPr id="5" name="Picture 4">
            <a:extLst>
              <a:ext uri="{FF2B5EF4-FFF2-40B4-BE49-F238E27FC236}">
                <a16:creationId xmlns:a16="http://schemas.microsoft.com/office/drawing/2014/main" id="{3EF4ED79-70EE-E548-A984-BD991FC8B59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8106" r="11886"/>
          <a:stretch/>
        </p:blipFill>
        <p:spPr>
          <a:xfrm>
            <a:off x="-1200" y="0"/>
            <a:ext cx="12193200" cy="6858000"/>
          </a:xfrm>
          <a:prstGeom prst="rect">
            <a:avLst/>
          </a:prstGeom>
        </p:spPr>
      </p:pic>
    </p:spTree>
    <p:extLst>
      <p:ext uri="{BB962C8B-B14F-4D97-AF65-F5344CB8AC3E}">
        <p14:creationId xmlns:p14="http://schemas.microsoft.com/office/powerpoint/2010/main" val="23578605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2295B7E9-7F4B-4DE8-ACD8-4210B9D4C484}"/>
              </a:ext>
            </a:extLst>
          </p:cNvPr>
          <p:cNvSpPr>
            <a:spLocks noGrp="1"/>
          </p:cNvSpPr>
          <p:nvPr>
            <p:ph type="pic" sz="quarter" idx="11"/>
          </p:nvPr>
        </p:nvSpPr>
        <p:spPr>
          <a:xfrm>
            <a:off x="1511742" y="2311400"/>
            <a:ext cx="3009458" cy="3797300"/>
          </a:xfrm>
          <a:solidFill>
            <a:schemeClr val="tx1">
              <a:lumMod val="75000"/>
              <a:lumOff val="25000"/>
            </a:schemeClr>
          </a:solidFill>
        </p:spPr>
        <p:txBody>
          <a:bodyPr/>
          <a:lstStyle/>
          <a:p>
            <a:endParaRPr lang="id-ID" dirty="0"/>
          </a:p>
        </p:txBody>
      </p:sp>
    </p:spTree>
    <p:extLst>
      <p:ext uri="{BB962C8B-B14F-4D97-AF65-F5344CB8AC3E}">
        <p14:creationId xmlns:p14="http://schemas.microsoft.com/office/powerpoint/2010/main" val="13071249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200" b="1" i="0">
                <a:solidFill>
                  <a:srgbClr val="096DE4"/>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6DFD9EC-A3C6-4AA8-932C-AB7B52DDC37B}" type="datetime1">
              <a:rPr lang="en-US" smtClean="0"/>
              <a:t>11/11/2021</a:t>
            </a:fld>
            <a:endParaRPr lang="en-US"/>
          </a:p>
        </p:txBody>
      </p:sp>
      <p:sp>
        <p:nvSpPr>
          <p:cNvPr id="6" name="Holder 6"/>
          <p:cNvSpPr>
            <a:spLocks noGrp="1"/>
          </p:cNvSpPr>
          <p:nvPr>
            <p:ph type="sldNum" sz="quarter" idx="7"/>
          </p:nvPr>
        </p:nvSpPr>
        <p:spPr>
          <a:xfrm>
            <a:off x="11434338" y="6450188"/>
            <a:ext cx="231775" cy="177800"/>
          </a:xfrm>
          <a:prstGeom prst="rect">
            <a:avLst/>
          </a:prstGeom>
        </p:spPr>
        <p:txBody>
          <a:bodyPr lIns="0" tIns="0" rIns="0" bIns="0"/>
          <a:lstStyle>
            <a:lvl1pPr>
              <a:defRPr sz="1200" b="0" i="0">
                <a:solidFill>
                  <a:schemeClr val="tx1"/>
                </a:solidFill>
                <a:latin typeface="Calibri"/>
                <a:cs typeface="Calibri"/>
              </a:defRPr>
            </a:lvl1pPr>
          </a:lstStyle>
          <a:p>
            <a:pPr marL="38100">
              <a:lnSpc>
                <a:spcPts val="1240"/>
              </a:lnSpc>
            </a:pPr>
            <a:fld id="{81D60167-4931-47E6-BA6A-407CBD079E47}" type="slidenum">
              <a:rPr dirty="0"/>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wo Content">
    <p:bg>
      <p:bgPr>
        <a:solidFill>
          <a:schemeClr val="bg1"/>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360000" y="216000"/>
            <a:ext cx="9744075" cy="369332"/>
          </a:xfrm>
        </p:spPr>
        <p:txBody>
          <a:bodyPr lIns="0" tIns="0" rIns="0" bIns="0"/>
          <a:lstStyle>
            <a:lvl1pPr>
              <a:defRPr sz="2400" b="1" i="0">
                <a:solidFill>
                  <a:schemeClr val="bg1"/>
                </a:solidFill>
                <a:latin typeface="Avenir Black" panose="02000503020000020003" pitchFamily="2" charset="0"/>
                <a:cs typeface="Calibri"/>
              </a:defRPr>
            </a:lvl1pPr>
          </a:lstStyle>
          <a:p>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43A50EA-3EE3-6F48-98BD-42BCB4920DC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8106" r="11886"/>
          <a:stretch/>
        </p:blipFill>
        <p:spPr>
          <a:xfrm>
            <a:off x="-1200" y="0"/>
            <a:ext cx="12193200" cy="6858000"/>
          </a:xfrm>
          <a:prstGeom prst="rect">
            <a:avLst/>
          </a:prstGeom>
        </p:spPr>
      </p:pic>
      <p:sp>
        <p:nvSpPr>
          <p:cNvPr id="4" name="Holder 4"/>
          <p:cNvSpPr>
            <a:spLocks noGrp="1"/>
          </p:cNvSpPr>
          <p:nvPr>
            <p:ph type="sldNum" sz="quarter" idx="7"/>
          </p:nvPr>
        </p:nvSpPr>
        <p:spPr>
          <a:xfrm>
            <a:off x="11434338" y="6450188"/>
            <a:ext cx="231775" cy="177800"/>
          </a:xfrm>
          <a:prstGeom prst="rect">
            <a:avLst/>
          </a:prstGeom>
        </p:spPr>
        <p:txBody>
          <a:bodyPr lIns="0" tIns="0" rIns="0" bIns="0"/>
          <a:lstStyle>
            <a:lvl1pPr>
              <a:defRPr sz="1200" b="0" i="0">
                <a:solidFill>
                  <a:schemeClr val="tx1"/>
                </a:solidFill>
                <a:latin typeface="Calibri"/>
                <a:cs typeface="Calibri"/>
              </a:defRPr>
            </a:lvl1pPr>
          </a:lstStyle>
          <a:p>
            <a:pPr marL="38100">
              <a:lnSpc>
                <a:spcPts val="1240"/>
              </a:lnSpc>
            </a:pPr>
            <a:fld id="{81D60167-4931-47E6-BA6A-407CBD079E47}" type="slidenum">
              <a:rPr dirty="0"/>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2295B7E9-7F4B-4DE8-ACD8-4210B9D4C484}"/>
              </a:ext>
            </a:extLst>
          </p:cNvPr>
          <p:cNvSpPr>
            <a:spLocks noGrp="1"/>
          </p:cNvSpPr>
          <p:nvPr>
            <p:ph type="pic" sz="quarter" idx="11"/>
          </p:nvPr>
        </p:nvSpPr>
        <p:spPr>
          <a:xfrm>
            <a:off x="1511742" y="2311400"/>
            <a:ext cx="3009458" cy="3797300"/>
          </a:xfrm>
          <a:solidFill>
            <a:schemeClr val="tx1">
              <a:lumMod val="75000"/>
              <a:lumOff val="25000"/>
            </a:schemeClr>
          </a:solidFill>
        </p:spPr>
        <p:txBody>
          <a:bodyPr/>
          <a:lstStyle/>
          <a:p>
            <a:endParaRPr lang="id-ID" dirty="0"/>
          </a:p>
        </p:txBody>
      </p:sp>
    </p:spTree>
    <p:extLst>
      <p:ext uri="{BB962C8B-B14F-4D97-AF65-F5344CB8AC3E}">
        <p14:creationId xmlns:p14="http://schemas.microsoft.com/office/powerpoint/2010/main" val="742949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7EDA9F04-3C1C-4440-8D4B-8031957209F9}" type="datetime1">
              <a:rPr lang="en-US" smtClean="0"/>
              <a:t>11/11/2021</a:t>
            </a:fld>
            <a:endParaRPr lang="en-US"/>
          </a:p>
        </p:txBody>
      </p:sp>
      <p:sp>
        <p:nvSpPr>
          <p:cNvPr id="6" name="Holder 6"/>
          <p:cNvSpPr>
            <a:spLocks noGrp="1"/>
          </p:cNvSpPr>
          <p:nvPr>
            <p:ph type="sldNum" sz="quarter" idx="7"/>
          </p:nvPr>
        </p:nvSpPr>
        <p:spPr>
          <a:xfrm>
            <a:off x="11434338" y="6450188"/>
            <a:ext cx="231775" cy="177800"/>
          </a:xfrm>
          <a:prstGeom prst="rect">
            <a:avLst/>
          </a:prstGeom>
        </p:spPr>
        <p:txBody>
          <a:bodyPr lIns="0" tIns="0" rIns="0" bIns="0"/>
          <a:lstStyle>
            <a:lvl1pPr>
              <a:defRPr sz="1200" b="0" i="0">
                <a:solidFill>
                  <a:schemeClr val="tx1"/>
                </a:solidFill>
                <a:latin typeface="Calibri"/>
                <a:cs typeface="Calibri"/>
              </a:defRPr>
            </a:lvl1pPr>
          </a:lstStyle>
          <a:p>
            <a:pPr marL="38100">
              <a:lnSpc>
                <a:spcPts val="1240"/>
              </a:lnSpc>
            </a:pPr>
            <a:fld id="{81D60167-4931-47E6-BA6A-407CBD079E47}" type="slidenum">
              <a:rPr dirty="0"/>
              <a:t>‹#›</a:t>
            </a:fld>
            <a:endParaRPr dirty="0"/>
          </a:p>
        </p:txBody>
      </p:sp>
    </p:spTree>
    <p:extLst>
      <p:ext uri="{BB962C8B-B14F-4D97-AF65-F5344CB8AC3E}">
        <p14:creationId xmlns:p14="http://schemas.microsoft.com/office/powerpoint/2010/main" val="41818125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200" b="1" i="0">
                <a:solidFill>
                  <a:srgbClr val="096DE4"/>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6DFD9EC-A3C6-4AA8-932C-AB7B52DDC37B}" type="datetime1">
              <a:rPr lang="en-US" smtClean="0"/>
              <a:t>11/11/2021</a:t>
            </a:fld>
            <a:endParaRPr lang="en-US"/>
          </a:p>
        </p:txBody>
      </p:sp>
      <p:sp>
        <p:nvSpPr>
          <p:cNvPr id="6" name="Holder 6"/>
          <p:cNvSpPr>
            <a:spLocks noGrp="1"/>
          </p:cNvSpPr>
          <p:nvPr>
            <p:ph type="sldNum" sz="quarter" idx="7"/>
          </p:nvPr>
        </p:nvSpPr>
        <p:spPr>
          <a:xfrm>
            <a:off x="11434338" y="6450188"/>
            <a:ext cx="231775" cy="177800"/>
          </a:xfrm>
          <a:prstGeom prst="rect">
            <a:avLst/>
          </a:prstGeom>
        </p:spPr>
        <p:txBody>
          <a:bodyPr lIns="0" tIns="0" rIns="0" bIns="0"/>
          <a:lstStyle>
            <a:lvl1pPr>
              <a:defRPr sz="1200" b="0" i="0">
                <a:solidFill>
                  <a:schemeClr val="tx1"/>
                </a:solidFill>
                <a:latin typeface="Calibri"/>
                <a:cs typeface="Calibri"/>
              </a:defRPr>
            </a:lvl1pPr>
          </a:lstStyle>
          <a:p>
            <a:pPr marL="38100">
              <a:lnSpc>
                <a:spcPts val="1240"/>
              </a:lnSpc>
            </a:pPr>
            <a:fld id="{81D60167-4931-47E6-BA6A-407CBD079E47}" type="slidenum">
              <a:rPr dirty="0"/>
              <a:t>‹#›</a:t>
            </a:fld>
            <a:endParaRPr dirty="0"/>
          </a:p>
        </p:txBody>
      </p:sp>
    </p:spTree>
    <p:extLst>
      <p:ext uri="{BB962C8B-B14F-4D97-AF65-F5344CB8AC3E}">
        <p14:creationId xmlns:p14="http://schemas.microsoft.com/office/powerpoint/2010/main" val="3327804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200" b="1" i="0">
                <a:solidFill>
                  <a:srgbClr val="096DE4"/>
                </a:solidFill>
                <a:latin typeface="Calibri"/>
                <a:cs typeface="Calibr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F0511CE7-6DA6-4B16-8465-C4FE795B9BF5}" type="datetime1">
              <a:rPr lang="en-US" smtClean="0"/>
              <a:t>11/11/2021</a:t>
            </a:fld>
            <a:endParaRPr lang="en-US"/>
          </a:p>
        </p:txBody>
      </p:sp>
      <p:sp>
        <p:nvSpPr>
          <p:cNvPr id="7" name="Holder 7"/>
          <p:cNvSpPr>
            <a:spLocks noGrp="1"/>
          </p:cNvSpPr>
          <p:nvPr>
            <p:ph type="sldNum" sz="quarter" idx="7"/>
          </p:nvPr>
        </p:nvSpPr>
        <p:spPr>
          <a:xfrm>
            <a:off x="11434338" y="6450188"/>
            <a:ext cx="231775" cy="177800"/>
          </a:xfrm>
          <a:prstGeom prst="rect">
            <a:avLst/>
          </a:prstGeom>
        </p:spPr>
        <p:txBody>
          <a:bodyPr lIns="0" tIns="0" rIns="0" bIns="0"/>
          <a:lstStyle>
            <a:lvl1pPr>
              <a:defRPr sz="1200" b="0" i="0">
                <a:solidFill>
                  <a:schemeClr val="tx1"/>
                </a:solidFill>
                <a:latin typeface="Calibri"/>
                <a:cs typeface="Calibri"/>
              </a:defRPr>
            </a:lvl1pPr>
          </a:lstStyle>
          <a:p>
            <a:pPr marL="38100">
              <a:lnSpc>
                <a:spcPts val="1240"/>
              </a:lnSpc>
            </a:pPr>
            <a:fld id="{81D60167-4931-47E6-BA6A-407CBD079E47}" type="slidenum">
              <a:rPr dirty="0"/>
              <a:t>‹#›</a:t>
            </a:fld>
            <a:endParaRPr dirty="0"/>
          </a:p>
        </p:txBody>
      </p:sp>
    </p:spTree>
    <p:extLst>
      <p:ext uri="{BB962C8B-B14F-4D97-AF65-F5344CB8AC3E}">
        <p14:creationId xmlns:p14="http://schemas.microsoft.com/office/powerpoint/2010/main" val="33744293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98EC183-F399-AD46-82F7-A2DD2C3D85E6}"/>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8106" r="11886" b="89501"/>
          <a:stretch/>
        </p:blipFill>
        <p:spPr>
          <a:xfrm>
            <a:off x="-1200" y="0"/>
            <a:ext cx="12193200" cy="720000"/>
          </a:xfrm>
          <a:prstGeom prst="rect">
            <a:avLst/>
          </a:prstGeom>
        </p:spPr>
      </p:pic>
      <p:sp>
        <p:nvSpPr>
          <p:cNvPr id="2" name="Holder 2"/>
          <p:cNvSpPr>
            <a:spLocks noGrp="1"/>
          </p:cNvSpPr>
          <p:nvPr>
            <p:ph type="title"/>
          </p:nvPr>
        </p:nvSpPr>
        <p:spPr>
          <a:xfrm>
            <a:off x="656794" y="177540"/>
            <a:ext cx="9744075" cy="662305"/>
          </a:xfrm>
          <a:prstGeom prst="rect">
            <a:avLst/>
          </a:prstGeom>
        </p:spPr>
        <p:txBody>
          <a:bodyPr wrap="square" lIns="0" tIns="0" rIns="0" bIns="0">
            <a:spAutoFit/>
          </a:bodyPr>
          <a:lstStyle>
            <a:lvl1pPr>
              <a:defRPr sz="2200" b="1" i="0">
                <a:solidFill>
                  <a:srgbClr val="096DE4"/>
                </a:solidFill>
                <a:latin typeface="Calibri"/>
                <a:cs typeface="Calibri"/>
              </a:defRPr>
            </a:lvl1pPr>
          </a:lstStyle>
          <a:p>
            <a:endParaRPr dirty="0"/>
          </a:p>
        </p:txBody>
      </p:sp>
      <p:sp>
        <p:nvSpPr>
          <p:cNvPr id="3" name="Holder 3"/>
          <p:cNvSpPr>
            <a:spLocks noGrp="1"/>
          </p:cNvSpPr>
          <p:nvPr>
            <p:ph type="body" idx="1"/>
          </p:nvPr>
        </p:nvSpPr>
        <p:spPr>
          <a:xfrm>
            <a:off x="663818" y="1401553"/>
            <a:ext cx="10864363" cy="457962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04FCB12B-AA53-41A5-A5B8-65C8A6DE3CA6}" type="datetime1">
              <a:rPr lang="en-US" smtClean="0"/>
              <a:t>11/11/2021</a:t>
            </a:fld>
            <a:endParaRPr lang="en-US"/>
          </a:p>
        </p:txBody>
      </p:sp>
      <p:pic>
        <p:nvPicPr>
          <p:cNvPr id="9" name="Picture 8">
            <a:extLst>
              <a:ext uri="{FF2B5EF4-FFF2-40B4-BE49-F238E27FC236}">
                <a16:creationId xmlns:a16="http://schemas.microsoft.com/office/drawing/2014/main" id="{96A64A8F-F413-364F-9B8D-21A3A12F4A13}"/>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l="61" r="-61"/>
          <a:stretch/>
        </p:blipFill>
        <p:spPr>
          <a:xfrm>
            <a:off x="11353800" y="-76200"/>
            <a:ext cx="838200" cy="838200"/>
          </a:xfrm>
          <a:prstGeom prst="rect">
            <a:avLst/>
          </a:prstGeom>
        </p:spPr>
      </p:pic>
      <p:sp>
        <p:nvSpPr>
          <p:cNvPr id="8" name="Slide Number Placeholder 6">
            <a:extLst>
              <a:ext uri="{FF2B5EF4-FFF2-40B4-BE49-F238E27FC236}">
                <a16:creationId xmlns:a16="http://schemas.microsoft.com/office/drawing/2014/main" id="{8D4760A0-C271-0A4E-8706-43719B1E8C8E}"/>
              </a:ext>
            </a:extLst>
          </p:cNvPr>
          <p:cNvSpPr>
            <a:spLocks noGrp="1"/>
          </p:cNvSpPr>
          <p:nvPr>
            <p:ph type="sldNum" sz="quarter" idx="4"/>
          </p:nvPr>
        </p:nvSpPr>
        <p:spPr>
          <a:xfrm>
            <a:off x="9067800" y="6377940"/>
            <a:ext cx="2804160" cy="184666"/>
          </a:xfrm>
          <a:prstGeom prst="rect">
            <a:avLst/>
          </a:prstGeom>
        </p:spPr>
        <p:txBody>
          <a:bodyPr/>
          <a:lstStyle>
            <a:lvl1pPr algn="r">
              <a:defRPr b="0" i="0">
                <a:solidFill>
                  <a:schemeClr val="bg1">
                    <a:lumMod val="50000"/>
                  </a:schemeClr>
                </a:solidFill>
                <a:latin typeface="Avenir Next Medium" panose="020B0503020202020204" pitchFamily="34" charset="0"/>
              </a:defRPr>
            </a:lvl1pPr>
          </a:lstStyle>
          <a:p>
            <a:fld id="{B6F15528-21DE-4FAA-801E-634DDDAF4B2B}" type="slidenum">
              <a:rPr lang="en-US" sz="1200" smtClean="0"/>
              <a:pPr/>
              <a:t>‹#›</a:t>
            </a:fld>
            <a:endParaRPr lang="en-US" sz="1200"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hf hdr="0" ft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14A2C9F-BD10-524C-8231-15A9163CC8E4}"/>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8106" r="11886" b="82152"/>
          <a:stretch/>
        </p:blipFill>
        <p:spPr>
          <a:xfrm>
            <a:off x="-1200" y="0"/>
            <a:ext cx="12193200" cy="1224000"/>
          </a:xfrm>
          <a:prstGeom prst="rect">
            <a:avLst/>
          </a:prstGeom>
        </p:spPr>
      </p:pic>
      <p:sp>
        <p:nvSpPr>
          <p:cNvPr id="2" name="Holder 2"/>
          <p:cNvSpPr>
            <a:spLocks noGrp="1"/>
          </p:cNvSpPr>
          <p:nvPr>
            <p:ph type="title"/>
          </p:nvPr>
        </p:nvSpPr>
        <p:spPr>
          <a:xfrm>
            <a:off x="656794" y="177540"/>
            <a:ext cx="9744075" cy="662305"/>
          </a:xfrm>
          <a:prstGeom prst="rect">
            <a:avLst/>
          </a:prstGeom>
        </p:spPr>
        <p:txBody>
          <a:bodyPr wrap="square" lIns="0" tIns="0" rIns="0" bIns="0">
            <a:spAutoFit/>
          </a:bodyPr>
          <a:lstStyle>
            <a:lvl1pPr>
              <a:defRPr sz="2200" b="1" i="0">
                <a:solidFill>
                  <a:srgbClr val="096DE4"/>
                </a:solidFill>
                <a:latin typeface="Calibri"/>
                <a:cs typeface="Calibri"/>
              </a:defRPr>
            </a:lvl1pPr>
          </a:lstStyle>
          <a:p>
            <a:endParaRPr dirty="0"/>
          </a:p>
        </p:txBody>
      </p:sp>
      <p:sp>
        <p:nvSpPr>
          <p:cNvPr id="3" name="Holder 3"/>
          <p:cNvSpPr>
            <a:spLocks noGrp="1"/>
          </p:cNvSpPr>
          <p:nvPr>
            <p:ph type="body" idx="1"/>
          </p:nvPr>
        </p:nvSpPr>
        <p:spPr>
          <a:xfrm>
            <a:off x="663818" y="1401553"/>
            <a:ext cx="10864363" cy="457962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04FCB12B-AA53-41A5-A5B8-65C8A6DE3CA6}" type="datetime1">
              <a:rPr lang="en-US" smtClean="0"/>
              <a:t>11/11/2021</a:t>
            </a:fld>
            <a:endParaRPr lang="en-US"/>
          </a:p>
        </p:txBody>
      </p:sp>
      <p:pic>
        <p:nvPicPr>
          <p:cNvPr id="7" name="Picture 6">
            <a:extLst>
              <a:ext uri="{FF2B5EF4-FFF2-40B4-BE49-F238E27FC236}">
                <a16:creationId xmlns:a16="http://schemas.microsoft.com/office/drawing/2014/main" id="{ABDC3499-631A-F14E-9228-98963ADEE3F0}"/>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l="61" r="-61"/>
          <a:stretch/>
        </p:blipFill>
        <p:spPr>
          <a:xfrm>
            <a:off x="11160000" y="192900"/>
            <a:ext cx="838200" cy="838200"/>
          </a:xfrm>
          <a:prstGeom prst="rect">
            <a:avLst/>
          </a:prstGeom>
        </p:spPr>
      </p:pic>
      <p:sp>
        <p:nvSpPr>
          <p:cNvPr id="8" name="Slide Number Placeholder 6">
            <a:extLst>
              <a:ext uri="{FF2B5EF4-FFF2-40B4-BE49-F238E27FC236}">
                <a16:creationId xmlns:a16="http://schemas.microsoft.com/office/drawing/2014/main" id="{302F9DBD-81E8-914B-BD6F-81EEEC0FBCDC}"/>
              </a:ext>
            </a:extLst>
          </p:cNvPr>
          <p:cNvSpPr>
            <a:spLocks noGrp="1"/>
          </p:cNvSpPr>
          <p:nvPr>
            <p:ph type="sldNum" sz="quarter" idx="4"/>
          </p:nvPr>
        </p:nvSpPr>
        <p:spPr>
          <a:xfrm>
            <a:off x="9067800" y="6377940"/>
            <a:ext cx="2804160" cy="184666"/>
          </a:xfrm>
          <a:prstGeom prst="rect">
            <a:avLst/>
          </a:prstGeom>
        </p:spPr>
        <p:txBody>
          <a:bodyPr/>
          <a:lstStyle>
            <a:lvl1pPr algn="r">
              <a:defRPr b="0" i="0">
                <a:solidFill>
                  <a:schemeClr val="bg1">
                    <a:lumMod val="50000"/>
                  </a:schemeClr>
                </a:solidFill>
                <a:latin typeface="Avenir Next Medium" panose="020B0503020202020204" pitchFamily="34" charset="0"/>
              </a:defRPr>
            </a:lvl1pPr>
          </a:lstStyle>
          <a:p>
            <a:fld id="{B6F15528-21DE-4FAA-801E-634DDDAF4B2B}" type="slidenum">
              <a:rPr lang="en-US" sz="1200" smtClean="0"/>
              <a:pPr/>
              <a:t>‹#›</a:t>
            </a:fld>
            <a:endParaRPr lang="en-US" sz="1200" dirty="0"/>
          </a:p>
        </p:txBody>
      </p:sp>
    </p:spTree>
    <p:extLst>
      <p:ext uri="{BB962C8B-B14F-4D97-AF65-F5344CB8AC3E}">
        <p14:creationId xmlns:p14="http://schemas.microsoft.com/office/powerpoint/2010/main" val="1949026895"/>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3" r:id="rId4"/>
    <p:sldLayoutId id="2147483674" r:id="rId5"/>
    <p:sldLayoutId id="2147483675" r:id="rId6"/>
  </p:sldLayoutIdLst>
  <p:hf hdr="0" ft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30.gif"/><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image" Target="../media/image37.png"/><Relationship Id="rId1" Type="http://schemas.openxmlformats.org/officeDocument/2006/relationships/slideLayout" Target="../slideLayouts/slideLayout4.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8" Type="http://schemas.openxmlformats.org/officeDocument/2006/relationships/image" Target="../media/image59.jpg"/><Relationship Id="rId13" Type="http://schemas.openxmlformats.org/officeDocument/2006/relationships/image" Target="../media/image64.jpg"/><Relationship Id="rId18" Type="http://schemas.openxmlformats.org/officeDocument/2006/relationships/image" Target="../media/image69.jpg"/><Relationship Id="rId3" Type="http://schemas.openxmlformats.org/officeDocument/2006/relationships/image" Target="../media/image54.png"/><Relationship Id="rId21" Type="http://schemas.openxmlformats.org/officeDocument/2006/relationships/image" Target="../media/image72.jpg"/><Relationship Id="rId7" Type="http://schemas.openxmlformats.org/officeDocument/2006/relationships/image" Target="../media/image58.jpg"/><Relationship Id="rId12" Type="http://schemas.openxmlformats.org/officeDocument/2006/relationships/image" Target="../media/image63.jpg"/><Relationship Id="rId17" Type="http://schemas.openxmlformats.org/officeDocument/2006/relationships/image" Target="../media/image68.png"/><Relationship Id="rId2" Type="http://schemas.openxmlformats.org/officeDocument/2006/relationships/image" Target="../media/image53.png"/><Relationship Id="rId16" Type="http://schemas.openxmlformats.org/officeDocument/2006/relationships/image" Target="../media/image67.jpg"/><Relationship Id="rId20" Type="http://schemas.openxmlformats.org/officeDocument/2006/relationships/image" Target="../media/image71.jpg"/><Relationship Id="rId1" Type="http://schemas.openxmlformats.org/officeDocument/2006/relationships/slideLayout" Target="../slideLayouts/slideLayout2.xml"/><Relationship Id="rId6" Type="http://schemas.openxmlformats.org/officeDocument/2006/relationships/image" Target="../media/image57.jpg"/><Relationship Id="rId11" Type="http://schemas.openxmlformats.org/officeDocument/2006/relationships/image" Target="../media/image62.jpg"/><Relationship Id="rId5" Type="http://schemas.openxmlformats.org/officeDocument/2006/relationships/image" Target="../media/image56.png"/><Relationship Id="rId15" Type="http://schemas.openxmlformats.org/officeDocument/2006/relationships/image" Target="../media/image66.jpg"/><Relationship Id="rId10" Type="http://schemas.openxmlformats.org/officeDocument/2006/relationships/image" Target="../media/image61.jpg"/><Relationship Id="rId19" Type="http://schemas.openxmlformats.org/officeDocument/2006/relationships/image" Target="../media/image70.jpg"/><Relationship Id="rId4" Type="http://schemas.openxmlformats.org/officeDocument/2006/relationships/image" Target="../media/image55.png"/><Relationship Id="rId9" Type="http://schemas.openxmlformats.org/officeDocument/2006/relationships/image" Target="../media/image60.jpg"/><Relationship Id="rId14" Type="http://schemas.openxmlformats.org/officeDocument/2006/relationships/image" Target="../media/image65.jpg"/></Relationships>
</file>

<file path=ppt/slides/_rels/slide2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78.png"/></Relationships>
</file>

<file path=ppt/slides/_rels/slide2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s/_rels/slide8.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5.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8652EFC-F764-5242-8E9D-A9D543B60C11}"/>
              </a:ext>
            </a:extLst>
          </p:cNvPr>
          <p:cNvPicPr>
            <a:picLocks noChangeAspect="1"/>
          </p:cNvPicPr>
          <p:nvPr/>
        </p:nvPicPr>
        <p:blipFill>
          <a:blip r:embed="rId3" cstate="print">
            <a:extLst>
              <a:ext uri="{28A0092B-C50C-407E-A947-70E740481C1C}">
                <a14:useLocalDpi xmlns:a14="http://schemas.microsoft.com/office/drawing/2010/main" val="0"/>
              </a:ext>
            </a:extLst>
          </a:blip>
          <a:srcRect t="10629" b="10629"/>
          <a:stretch/>
        </p:blipFill>
        <p:spPr>
          <a:xfrm>
            <a:off x="-1" y="0"/>
            <a:ext cx="12193200" cy="6858000"/>
          </a:xfrm>
          <a:prstGeom prst="rect">
            <a:avLst/>
          </a:prstGeom>
        </p:spPr>
      </p:pic>
      <p:pic>
        <p:nvPicPr>
          <p:cNvPr id="5" name="Picture 4">
            <a:extLst>
              <a:ext uri="{FF2B5EF4-FFF2-40B4-BE49-F238E27FC236}">
                <a16:creationId xmlns:a16="http://schemas.microsoft.com/office/drawing/2014/main" id="{924A96E1-0934-8A4D-B6B6-B2D8567FD9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40290" y="4632832"/>
            <a:ext cx="2251710" cy="2251710"/>
          </a:xfrm>
          <a:prstGeom prst="rect">
            <a:avLst/>
          </a:prstGeom>
        </p:spPr>
      </p:pic>
      <p:sp>
        <p:nvSpPr>
          <p:cNvPr id="7" name="TextBox 6">
            <a:extLst>
              <a:ext uri="{FF2B5EF4-FFF2-40B4-BE49-F238E27FC236}">
                <a16:creationId xmlns:a16="http://schemas.microsoft.com/office/drawing/2014/main" id="{C1F00BD6-A6DE-6941-8B2B-06FCE697FEEB}"/>
              </a:ext>
            </a:extLst>
          </p:cNvPr>
          <p:cNvSpPr txBox="1">
            <a:spLocks/>
          </p:cNvSpPr>
          <p:nvPr/>
        </p:nvSpPr>
        <p:spPr>
          <a:xfrm>
            <a:off x="643890" y="1369178"/>
            <a:ext cx="4690110" cy="720000"/>
          </a:xfrm>
          <a:prstGeom prst="rect">
            <a:avLst/>
          </a:prstGeom>
          <a:solidFill>
            <a:srgbClr val="FF6600"/>
          </a:solidFill>
        </p:spPr>
        <p:txBody>
          <a:bodyPr wrap="square" rtlCol="0" anchor="ctr">
            <a:noAutofit/>
          </a:bodyPr>
          <a:lstStyle/>
          <a:p>
            <a:r>
              <a:rPr lang="en-US" sz="3600" dirty="0">
                <a:solidFill>
                  <a:schemeClr val="bg1"/>
                </a:solidFill>
                <a:latin typeface="Avenir Next Medium" panose="020B0503020202020204" pitchFamily="34" charset="0"/>
              </a:rPr>
              <a:t>Becoming part of our</a:t>
            </a:r>
          </a:p>
        </p:txBody>
      </p:sp>
      <p:sp>
        <p:nvSpPr>
          <p:cNvPr id="9" name="TextBox 8">
            <a:extLst>
              <a:ext uri="{FF2B5EF4-FFF2-40B4-BE49-F238E27FC236}">
                <a16:creationId xmlns:a16="http://schemas.microsoft.com/office/drawing/2014/main" id="{C3A18AB0-FC4B-A34F-AFE8-8D630AE7C144}"/>
              </a:ext>
            </a:extLst>
          </p:cNvPr>
          <p:cNvSpPr txBox="1">
            <a:spLocks/>
          </p:cNvSpPr>
          <p:nvPr/>
        </p:nvSpPr>
        <p:spPr>
          <a:xfrm>
            <a:off x="654187" y="2207769"/>
            <a:ext cx="5746613" cy="720000"/>
          </a:xfrm>
          <a:prstGeom prst="rect">
            <a:avLst/>
          </a:prstGeom>
          <a:solidFill>
            <a:srgbClr val="FF6600"/>
          </a:solidFill>
        </p:spPr>
        <p:txBody>
          <a:bodyPr wrap="square" rtlCol="0" anchor="ctr">
            <a:noAutofit/>
          </a:bodyPr>
          <a:lstStyle/>
          <a:p>
            <a:r>
              <a:rPr lang="en-US" sz="3600" dirty="0">
                <a:solidFill>
                  <a:schemeClr val="bg1"/>
                </a:solidFill>
                <a:latin typeface="Avenir Next Medium" panose="020B0503020202020204" pitchFamily="34" charset="0"/>
              </a:rPr>
              <a:t>Rialto Markets community</a:t>
            </a:r>
          </a:p>
        </p:txBody>
      </p:sp>
    </p:spTree>
    <p:extLst>
      <p:ext uri="{BB962C8B-B14F-4D97-AF65-F5344CB8AC3E}">
        <p14:creationId xmlns:p14="http://schemas.microsoft.com/office/powerpoint/2010/main" val="3626599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C5697D3-47BD-B844-8537-C7FEF1ECB1B7}"/>
              </a:ext>
            </a:extLst>
          </p:cNvPr>
          <p:cNvPicPr>
            <a:picLocks noChangeAspect="1"/>
          </p:cNvPicPr>
          <p:nvPr/>
        </p:nvPicPr>
        <p:blipFill rotWithShape="1">
          <a:blip r:embed="rId3">
            <a:extLst>
              <a:ext uri="{28A0092B-C50C-407E-A947-70E740481C1C}">
                <a14:useLocalDpi xmlns:a14="http://schemas.microsoft.com/office/drawing/2010/main" val="0"/>
              </a:ext>
            </a:extLst>
          </a:blip>
          <a:srcRect l="2" r="-2"/>
          <a:stretch/>
        </p:blipFill>
        <p:spPr>
          <a:xfrm>
            <a:off x="0" y="-4487"/>
            <a:ext cx="12193200" cy="6858368"/>
          </a:xfrm>
          <a:prstGeom prst="rect">
            <a:avLst/>
          </a:prstGeom>
        </p:spPr>
      </p:pic>
      <p:sp>
        <p:nvSpPr>
          <p:cNvPr id="55" name="Slide Number Placeholder 6">
            <a:extLst>
              <a:ext uri="{FF2B5EF4-FFF2-40B4-BE49-F238E27FC236}">
                <a16:creationId xmlns:a16="http://schemas.microsoft.com/office/drawing/2014/main" id="{01A2066A-516C-B647-8857-73107F1E6920}"/>
              </a:ext>
            </a:extLst>
          </p:cNvPr>
          <p:cNvSpPr txBox="1">
            <a:spLocks/>
          </p:cNvSpPr>
          <p:nvPr/>
        </p:nvSpPr>
        <p:spPr>
          <a:xfrm>
            <a:off x="9067800" y="6377940"/>
            <a:ext cx="2804160" cy="184666"/>
          </a:xfrm>
          <a:prstGeom prst="rect">
            <a:avLst/>
          </a:prstGeom>
        </p:spPr>
        <p:txBody>
          <a:bodyPr/>
          <a:lstStyle>
            <a:defPPr>
              <a:defRPr lang="en-US"/>
            </a:defPPr>
            <a:lvl1pPr marL="0" algn="r" defTabSz="914400" rtl="0" eaLnBrk="1" latinLnBrk="0" hangingPunct="1">
              <a:defRPr sz="1800" b="0" i="0" kern="1200">
                <a:solidFill>
                  <a:schemeClr val="bg1">
                    <a:lumMod val="50000"/>
                  </a:schemeClr>
                </a:solidFill>
                <a:latin typeface="Avenir Next Medium" panose="020B05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z="1200" smtClean="0"/>
              <a:pPr/>
              <a:t>10</a:t>
            </a:fld>
            <a:endParaRPr lang="en-US" sz="1200" dirty="0"/>
          </a:p>
        </p:txBody>
      </p:sp>
      <p:sp>
        <p:nvSpPr>
          <p:cNvPr id="4" name="object 2">
            <a:extLst>
              <a:ext uri="{FF2B5EF4-FFF2-40B4-BE49-F238E27FC236}">
                <a16:creationId xmlns:a16="http://schemas.microsoft.com/office/drawing/2014/main" id="{4AB84EB2-F06C-4331-B294-68097E9E2310}"/>
              </a:ext>
            </a:extLst>
          </p:cNvPr>
          <p:cNvSpPr txBox="1"/>
          <p:nvPr/>
        </p:nvSpPr>
        <p:spPr>
          <a:xfrm>
            <a:off x="152400" y="5718785"/>
            <a:ext cx="5003483" cy="751488"/>
          </a:xfrm>
          <a:prstGeom prst="rect">
            <a:avLst/>
          </a:prstGeom>
        </p:spPr>
        <p:style>
          <a:lnRef idx="0">
            <a:scrgbClr r="0" g="0" b="0"/>
          </a:lnRef>
          <a:fillRef idx="0">
            <a:scrgbClr r="0" g="0" b="0"/>
          </a:fillRef>
          <a:effectRef idx="0">
            <a:scrgbClr r="0" g="0" b="0"/>
          </a:effectRef>
          <a:fontRef idx="major"/>
        </p:style>
        <p:txBody>
          <a:bodyPr vert="horz" wrap="square" lIns="0" tIns="12700" rIns="0" bIns="0"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336550" marR="328930">
              <a:lnSpc>
                <a:spcPct val="100000"/>
              </a:lnSpc>
            </a:pPr>
            <a:r>
              <a:rPr lang="en-GB" sz="2400" spc="-10" dirty="0">
                <a:solidFill>
                  <a:srgbClr val="FFFFFF"/>
                </a:solidFill>
                <a:latin typeface="Avenir Next"/>
                <a:cs typeface="Avenir Next"/>
              </a:rPr>
              <a:t>This restricts many prospective investors from investing.</a:t>
            </a:r>
            <a:endParaRPr sz="2400" dirty="0">
              <a:latin typeface="Avenir Next"/>
              <a:cs typeface="Avenir Next"/>
            </a:endParaRPr>
          </a:p>
        </p:txBody>
      </p:sp>
    </p:spTree>
    <p:extLst>
      <p:ext uri="{BB962C8B-B14F-4D97-AF65-F5344CB8AC3E}">
        <p14:creationId xmlns:p14="http://schemas.microsoft.com/office/powerpoint/2010/main" val="2477722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10E81181-6E51-BB42-B73B-03BF58D4C18E}"/>
              </a:ext>
            </a:extLst>
          </p:cNvPr>
          <p:cNvSpPr/>
          <p:nvPr/>
        </p:nvSpPr>
        <p:spPr>
          <a:xfrm>
            <a:off x="5410200" y="720000"/>
            <a:ext cx="6781800" cy="6138000"/>
          </a:xfrm>
          <a:prstGeom prst="rect">
            <a:avLst/>
          </a:prstGeom>
          <a:solidFill>
            <a:schemeClr val="tx2"/>
          </a:soli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CF966186-EE3E-5A49-BC97-1E782636B67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552" r="17153"/>
          <a:stretch/>
        </p:blipFill>
        <p:spPr>
          <a:xfrm>
            <a:off x="-1" y="720000"/>
            <a:ext cx="6840000" cy="6138000"/>
          </a:xfrm>
          <a:prstGeom prst="rect">
            <a:avLst/>
          </a:prstGeom>
        </p:spPr>
      </p:pic>
      <p:sp>
        <p:nvSpPr>
          <p:cNvPr id="9" name="TextBox 8">
            <a:extLst>
              <a:ext uri="{FF2B5EF4-FFF2-40B4-BE49-F238E27FC236}">
                <a16:creationId xmlns:a16="http://schemas.microsoft.com/office/drawing/2014/main" id="{2192A965-7EAD-E84C-8024-C54FCF981023}"/>
              </a:ext>
            </a:extLst>
          </p:cNvPr>
          <p:cNvSpPr txBox="1">
            <a:spLocks/>
          </p:cNvSpPr>
          <p:nvPr/>
        </p:nvSpPr>
        <p:spPr>
          <a:xfrm>
            <a:off x="-6" y="-4799"/>
            <a:ext cx="2196000" cy="324000"/>
          </a:xfrm>
          <a:prstGeom prst="rect">
            <a:avLst/>
          </a:prstGeom>
          <a:solidFill>
            <a:srgbClr val="FF6600"/>
          </a:solidFill>
        </p:spPr>
        <p:txBody>
          <a:bodyPr wrap="square" rtlCol="0" anchor="ctr">
            <a:noAutofit/>
          </a:bodyPr>
          <a:lstStyle/>
          <a:p>
            <a:pPr algn="ctr"/>
            <a:r>
              <a:rPr lang="en-US" sz="1400" b="1" dirty="0">
                <a:solidFill>
                  <a:schemeClr val="bg1"/>
                </a:solidFill>
                <a:latin typeface="Avenir Next Demi Bold" panose="020B0503020202020204" pitchFamily="34" charset="0"/>
              </a:rPr>
              <a:t>POINT OF DIFFERENCE</a:t>
            </a:r>
          </a:p>
        </p:txBody>
      </p:sp>
      <p:sp>
        <p:nvSpPr>
          <p:cNvPr id="10" name="Title 1">
            <a:extLst>
              <a:ext uri="{FF2B5EF4-FFF2-40B4-BE49-F238E27FC236}">
                <a16:creationId xmlns:a16="http://schemas.microsoft.com/office/drawing/2014/main" id="{36FE13FA-D4B9-8A4E-B950-9BD2425D1891}"/>
              </a:ext>
            </a:extLst>
          </p:cNvPr>
          <p:cNvSpPr>
            <a:spLocks noGrp="1"/>
          </p:cNvSpPr>
          <p:nvPr>
            <p:ph type="title"/>
          </p:nvPr>
        </p:nvSpPr>
        <p:spPr>
          <a:xfrm>
            <a:off x="2514600" y="0"/>
            <a:ext cx="7848600" cy="697835"/>
          </a:xfrm>
        </p:spPr>
        <p:txBody>
          <a:bodyPr anchor="ctr">
            <a:noAutofit/>
          </a:bodyPr>
          <a:lstStyle/>
          <a:p>
            <a:r>
              <a:rPr lang="en-US" sz="2400" b="0" dirty="0">
                <a:solidFill>
                  <a:schemeClr val="bg1"/>
                </a:solidFill>
                <a:latin typeface="Avenir Next Medium" panose="020B0503020202020204" pitchFamily="34" charset="0"/>
              </a:rPr>
              <a:t>What makes our platform technology unique…</a:t>
            </a:r>
          </a:p>
        </p:txBody>
      </p:sp>
      <p:sp>
        <p:nvSpPr>
          <p:cNvPr id="14" name="TextBox 13">
            <a:extLst>
              <a:ext uri="{FF2B5EF4-FFF2-40B4-BE49-F238E27FC236}">
                <a16:creationId xmlns:a16="http://schemas.microsoft.com/office/drawing/2014/main" id="{5BDE2910-F023-D84F-8B87-F6B41109BB7A}"/>
              </a:ext>
            </a:extLst>
          </p:cNvPr>
          <p:cNvSpPr txBox="1"/>
          <p:nvPr/>
        </p:nvSpPr>
        <p:spPr>
          <a:xfrm>
            <a:off x="7386033" y="1524000"/>
            <a:ext cx="4295893" cy="400110"/>
          </a:xfrm>
          <a:prstGeom prst="rect">
            <a:avLst/>
          </a:prstGeom>
          <a:noFill/>
          <a:ln>
            <a:noFill/>
          </a:ln>
          <a:effectLst/>
        </p:spPr>
        <p:style>
          <a:lnRef idx="2">
            <a:schemeClr val="accent1"/>
          </a:lnRef>
          <a:fillRef idx="1">
            <a:schemeClr val="lt1"/>
          </a:fillRef>
          <a:effectRef idx="0">
            <a:schemeClr val="accent1"/>
          </a:effectRef>
          <a:fontRef idx="minor">
            <a:schemeClr val="dk1"/>
          </a:fontRef>
        </p:style>
        <p:txBody>
          <a:bodyPr wrap="square">
            <a:spAutoFit/>
          </a:bodyPr>
          <a:lstStyle>
            <a:defPPr>
              <a:defRPr lang="en-US"/>
            </a:defPPr>
            <a:lvl1pPr algn="ctr">
              <a:defRPr sz="2000" spc="-5">
                <a:solidFill>
                  <a:srgbClr val="0070C0"/>
                </a:solidFill>
                <a:latin typeface="Avenir Next LT Pro" panose="020B0504020202020204" pitchFamily="34" charset="0"/>
                <a:cs typeface="+mj-cs"/>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285750" indent="-285750" algn="l">
              <a:buFont typeface="Arial" panose="020B0604020202020204" pitchFamily="34" charset="0"/>
              <a:buChar char="•"/>
            </a:pPr>
            <a:r>
              <a:rPr lang="en-US" dirty="0">
                <a:solidFill>
                  <a:schemeClr val="bg1"/>
                </a:solidFill>
                <a:latin typeface="Avenir Next" panose="020B0503020202020204" pitchFamily="34" charset="0"/>
              </a:rPr>
              <a:t>Reduces friction </a:t>
            </a:r>
          </a:p>
        </p:txBody>
      </p:sp>
      <p:sp>
        <p:nvSpPr>
          <p:cNvPr id="13" name="TextBox 12">
            <a:extLst>
              <a:ext uri="{FF2B5EF4-FFF2-40B4-BE49-F238E27FC236}">
                <a16:creationId xmlns:a16="http://schemas.microsoft.com/office/drawing/2014/main" id="{DF125F48-7F10-B245-9DD0-468046941408}"/>
              </a:ext>
            </a:extLst>
          </p:cNvPr>
          <p:cNvSpPr txBox="1"/>
          <p:nvPr/>
        </p:nvSpPr>
        <p:spPr>
          <a:xfrm>
            <a:off x="7386033" y="2156980"/>
            <a:ext cx="4295893" cy="707886"/>
          </a:xfrm>
          <a:prstGeom prst="rect">
            <a:avLst/>
          </a:prstGeom>
          <a:noFill/>
          <a:ln>
            <a:noFill/>
          </a:ln>
          <a:effectLst/>
        </p:spPr>
        <p:style>
          <a:lnRef idx="2">
            <a:schemeClr val="accent1"/>
          </a:lnRef>
          <a:fillRef idx="1">
            <a:schemeClr val="lt1"/>
          </a:fillRef>
          <a:effectRef idx="0">
            <a:schemeClr val="accent1"/>
          </a:effectRef>
          <a:fontRef idx="minor">
            <a:schemeClr val="dk1"/>
          </a:fontRef>
        </p:style>
        <p:txBody>
          <a:bodyPr wrap="square">
            <a:spAutoFit/>
          </a:bodyPr>
          <a:lstStyle>
            <a:defPPr>
              <a:defRPr lang="en-US"/>
            </a:defPPr>
            <a:lvl1pPr algn="ctr">
              <a:defRPr sz="2000" spc="-5">
                <a:solidFill>
                  <a:srgbClr val="0070C0"/>
                </a:solidFill>
                <a:latin typeface="Avenir Next LT Pro" panose="020B0504020202020204" pitchFamily="34" charset="0"/>
                <a:cs typeface="+mj-cs"/>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285750" indent="-285750" algn="l">
              <a:buFont typeface="Arial" panose="020B0604020202020204" pitchFamily="34" charset="0"/>
              <a:buChar char="•"/>
            </a:pPr>
            <a:r>
              <a:rPr lang="en-US" dirty="0">
                <a:solidFill>
                  <a:schemeClr val="bg1"/>
                </a:solidFill>
                <a:latin typeface="Avenir Next" panose="020B0503020202020204" pitchFamily="34" charset="0"/>
              </a:rPr>
              <a:t>Expands access to more potential investors</a:t>
            </a:r>
          </a:p>
        </p:txBody>
      </p:sp>
      <p:sp>
        <p:nvSpPr>
          <p:cNvPr id="15" name="TextBox 14">
            <a:extLst>
              <a:ext uri="{FF2B5EF4-FFF2-40B4-BE49-F238E27FC236}">
                <a16:creationId xmlns:a16="http://schemas.microsoft.com/office/drawing/2014/main" id="{CEC8305E-B6CC-2843-BD14-F2D3707CE6CB}"/>
              </a:ext>
            </a:extLst>
          </p:cNvPr>
          <p:cNvSpPr txBox="1"/>
          <p:nvPr/>
        </p:nvSpPr>
        <p:spPr>
          <a:xfrm>
            <a:off x="7386033" y="3117904"/>
            <a:ext cx="3281967" cy="707886"/>
          </a:xfrm>
          <a:prstGeom prst="rect">
            <a:avLst/>
          </a:prstGeom>
          <a:noFill/>
          <a:ln>
            <a:noFill/>
          </a:ln>
          <a:effectLst/>
        </p:spPr>
        <p:style>
          <a:lnRef idx="2">
            <a:schemeClr val="accent1"/>
          </a:lnRef>
          <a:fillRef idx="1">
            <a:schemeClr val="lt1"/>
          </a:fillRef>
          <a:effectRef idx="0">
            <a:schemeClr val="accent1"/>
          </a:effectRef>
          <a:fontRef idx="minor">
            <a:schemeClr val="dk1"/>
          </a:fontRef>
        </p:style>
        <p:txBody>
          <a:bodyPr wrap="square">
            <a:spAutoFit/>
          </a:bodyPr>
          <a:lstStyle>
            <a:defPPr>
              <a:defRPr lang="en-US"/>
            </a:defPPr>
            <a:lvl1pPr algn="ctr">
              <a:defRPr sz="2000" spc="-5">
                <a:solidFill>
                  <a:srgbClr val="0070C0"/>
                </a:solidFill>
                <a:latin typeface="Avenir Next LT Pro" panose="020B0504020202020204" pitchFamily="34" charset="0"/>
                <a:cs typeface="+mj-cs"/>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285750" indent="-285750" algn="l">
              <a:buFont typeface="Arial" panose="020B0604020202020204" pitchFamily="34" charset="0"/>
              <a:buChar char="•"/>
            </a:pPr>
            <a:r>
              <a:rPr lang="en-US" dirty="0">
                <a:solidFill>
                  <a:schemeClr val="bg1"/>
                </a:solidFill>
                <a:latin typeface="Avenir Next" panose="020B0503020202020204" pitchFamily="34" charset="0"/>
              </a:rPr>
              <a:t>Lowers the cost of raising capital </a:t>
            </a:r>
          </a:p>
        </p:txBody>
      </p:sp>
      <p:sp>
        <p:nvSpPr>
          <p:cNvPr id="17" name="TextBox 16">
            <a:extLst>
              <a:ext uri="{FF2B5EF4-FFF2-40B4-BE49-F238E27FC236}">
                <a16:creationId xmlns:a16="http://schemas.microsoft.com/office/drawing/2014/main" id="{072D2E18-C524-0846-ABBB-4F4D5DEAC28B}"/>
              </a:ext>
            </a:extLst>
          </p:cNvPr>
          <p:cNvSpPr txBox="1"/>
          <p:nvPr/>
        </p:nvSpPr>
        <p:spPr>
          <a:xfrm>
            <a:off x="7386033" y="4078828"/>
            <a:ext cx="3967767" cy="707886"/>
          </a:xfrm>
          <a:prstGeom prst="rect">
            <a:avLst/>
          </a:prstGeom>
          <a:noFill/>
          <a:ln>
            <a:noFill/>
          </a:ln>
          <a:effectLst/>
        </p:spPr>
        <p:style>
          <a:lnRef idx="2">
            <a:schemeClr val="accent1"/>
          </a:lnRef>
          <a:fillRef idx="1">
            <a:schemeClr val="lt1"/>
          </a:fillRef>
          <a:effectRef idx="0">
            <a:schemeClr val="accent1"/>
          </a:effectRef>
          <a:fontRef idx="minor">
            <a:schemeClr val="dk1"/>
          </a:fontRef>
        </p:style>
        <p:txBody>
          <a:bodyPr wrap="square">
            <a:spAutoFit/>
          </a:bodyPr>
          <a:lstStyle>
            <a:defPPr>
              <a:defRPr lang="en-US"/>
            </a:defPPr>
            <a:lvl1pPr algn="ctr">
              <a:defRPr sz="2000" spc="-5">
                <a:solidFill>
                  <a:srgbClr val="0070C0"/>
                </a:solidFill>
                <a:latin typeface="Avenir Next LT Pro" panose="020B0504020202020204" pitchFamily="34" charset="0"/>
                <a:cs typeface="+mj-cs"/>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285750" indent="-285750" algn="l">
              <a:buFont typeface="Arial" panose="020B0604020202020204" pitchFamily="34" charset="0"/>
              <a:buChar char="•"/>
            </a:pPr>
            <a:r>
              <a:rPr lang="en-US" dirty="0">
                <a:solidFill>
                  <a:schemeClr val="bg1"/>
                </a:solidFill>
                <a:latin typeface="Avenir Next" panose="020B0503020202020204" pitchFamily="34" charset="0"/>
              </a:rPr>
              <a:t>Provides investors with access to new opportunities, and</a:t>
            </a:r>
          </a:p>
        </p:txBody>
      </p:sp>
      <p:sp>
        <p:nvSpPr>
          <p:cNvPr id="18" name="TextBox 17">
            <a:extLst>
              <a:ext uri="{FF2B5EF4-FFF2-40B4-BE49-F238E27FC236}">
                <a16:creationId xmlns:a16="http://schemas.microsoft.com/office/drawing/2014/main" id="{C5083E22-B789-6040-9DFD-7FD02999F9CD}"/>
              </a:ext>
            </a:extLst>
          </p:cNvPr>
          <p:cNvSpPr txBox="1"/>
          <p:nvPr/>
        </p:nvSpPr>
        <p:spPr>
          <a:xfrm>
            <a:off x="7386033" y="5039752"/>
            <a:ext cx="3891567" cy="1015663"/>
          </a:xfrm>
          <a:prstGeom prst="rect">
            <a:avLst/>
          </a:prstGeom>
          <a:noFill/>
          <a:ln>
            <a:noFill/>
          </a:ln>
          <a:effectLst/>
        </p:spPr>
        <p:style>
          <a:lnRef idx="2">
            <a:schemeClr val="accent1"/>
          </a:lnRef>
          <a:fillRef idx="1">
            <a:schemeClr val="lt1"/>
          </a:fillRef>
          <a:effectRef idx="0">
            <a:schemeClr val="accent1"/>
          </a:effectRef>
          <a:fontRef idx="minor">
            <a:schemeClr val="dk1"/>
          </a:fontRef>
        </p:style>
        <p:txBody>
          <a:bodyPr wrap="square">
            <a:spAutoFit/>
          </a:bodyPr>
          <a:lstStyle>
            <a:defPPr>
              <a:defRPr lang="en-US"/>
            </a:defPPr>
            <a:lvl1pPr algn="ctr">
              <a:defRPr sz="2000" spc="-5">
                <a:solidFill>
                  <a:srgbClr val="0070C0"/>
                </a:solidFill>
                <a:latin typeface="Avenir Next LT Pro" panose="020B0504020202020204" pitchFamily="34" charset="0"/>
                <a:cs typeface="+mj-cs"/>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285750" indent="-285750" algn="l">
              <a:buFont typeface="Arial" panose="020B0604020202020204" pitchFamily="34" charset="0"/>
              <a:buChar char="•"/>
            </a:pPr>
            <a:r>
              <a:rPr lang="en-US" dirty="0">
                <a:solidFill>
                  <a:schemeClr val="bg1"/>
                </a:solidFill>
                <a:latin typeface="Avenir Next" panose="020B0503020202020204" pitchFamily="34" charset="0"/>
              </a:rPr>
              <a:t>Allows for secondary trading, enabling the private markets to scale.</a:t>
            </a:r>
          </a:p>
        </p:txBody>
      </p:sp>
    </p:spTree>
    <p:extLst>
      <p:ext uri="{BB962C8B-B14F-4D97-AF65-F5344CB8AC3E}">
        <p14:creationId xmlns:p14="http://schemas.microsoft.com/office/powerpoint/2010/main" val="4003841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3" grpId="0"/>
      <p:bldP spid="15" grpId="0"/>
      <p:bldP spid="17"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38E87-E571-4326-B8B8-926D88A8BBFB}"/>
              </a:ext>
            </a:extLst>
          </p:cNvPr>
          <p:cNvSpPr>
            <a:spLocks noGrp="1"/>
          </p:cNvSpPr>
          <p:nvPr>
            <p:ph type="title"/>
          </p:nvPr>
        </p:nvSpPr>
        <p:spPr>
          <a:xfrm>
            <a:off x="360000" y="216000"/>
            <a:ext cx="10384200" cy="369332"/>
          </a:xfrm>
        </p:spPr>
        <p:txBody>
          <a:bodyPr/>
          <a:lstStyle/>
          <a:p>
            <a:r>
              <a:rPr lang="en-US" b="0" dirty="0">
                <a:latin typeface="Avenir Next Medium" panose="020B0503020202020204" pitchFamily="34" charset="0"/>
              </a:rPr>
              <a:t>Product Line Drill Down</a:t>
            </a:r>
            <a:endParaRPr lang="en-US" b="0" dirty="0">
              <a:solidFill>
                <a:schemeClr val="bg1"/>
              </a:solidFill>
              <a:latin typeface="Avenir Next Medium" panose="020B0503020202020204" pitchFamily="34" charset="0"/>
            </a:endParaRPr>
          </a:p>
        </p:txBody>
      </p:sp>
      <p:grpSp>
        <p:nvGrpSpPr>
          <p:cNvPr id="12" name="Group 11">
            <a:extLst>
              <a:ext uri="{FF2B5EF4-FFF2-40B4-BE49-F238E27FC236}">
                <a16:creationId xmlns:a16="http://schemas.microsoft.com/office/drawing/2014/main" id="{3D833B29-A083-B54F-AB0D-DA286A5084CA}"/>
              </a:ext>
            </a:extLst>
          </p:cNvPr>
          <p:cNvGrpSpPr/>
          <p:nvPr/>
        </p:nvGrpSpPr>
        <p:grpSpPr>
          <a:xfrm>
            <a:off x="688621" y="1039392"/>
            <a:ext cx="10665178" cy="4570357"/>
            <a:chOff x="688621" y="1039392"/>
            <a:chExt cx="10665178" cy="4570357"/>
          </a:xfrm>
        </p:grpSpPr>
        <p:sp>
          <p:nvSpPr>
            <p:cNvPr id="17" name="TextBox 16">
              <a:extLst>
                <a:ext uri="{FF2B5EF4-FFF2-40B4-BE49-F238E27FC236}">
                  <a16:creationId xmlns:a16="http://schemas.microsoft.com/office/drawing/2014/main" id="{95C12BCD-F2C2-C946-A17A-780FE43B7343}"/>
                </a:ext>
              </a:extLst>
            </p:cNvPr>
            <p:cNvSpPr txBox="1"/>
            <p:nvPr/>
          </p:nvSpPr>
          <p:spPr>
            <a:xfrm>
              <a:off x="688622" y="1793515"/>
              <a:ext cx="6564188" cy="1053338"/>
            </a:xfrm>
            <a:prstGeom prst="round2Diag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12700" marR="5080" indent="635">
                <a:lnSpc>
                  <a:spcPct val="102200"/>
                </a:lnSpc>
                <a:spcBef>
                  <a:spcPts val="50"/>
                </a:spcBef>
              </a:pPr>
              <a:r>
                <a:rPr lang="en-US" spc="5" dirty="0">
                  <a:solidFill>
                    <a:srgbClr val="FFFFFF"/>
                  </a:solidFill>
                  <a:latin typeface="Avenir Next LT Pro" panose="020B0504020202020204" pitchFamily="34" charset="0"/>
                  <a:cs typeface="Trebuchet MS"/>
                </a:rPr>
                <a:t>How Rialto Markets Makes Money: Success Fees</a:t>
              </a:r>
            </a:p>
            <a:p>
              <a:pPr marL="12700" marR="5080" indent="635">
                <a:lnSpc>
                  <a:spcPct val="102200"/>
                </a:lnSpc>
                <a:spcBef>
                  <a:spcPts val="50"/>
                </a:spcBef>
              </a:pPr>
              <a:r>
                <a:rPr lang="en-US" spc="5" dirty="0">
                  <a:solidFill>
                    <a:srgbClr val="FFFFFF"/>
                  </a:solidFill>
                  <a:latin typeface="Avenir Next LT Pro" panose="020B0504020202020204" pitchFamily="34" charset="0"/>
                  <a:cs typeface="Arial"/>
                </a:rPr>
                <a:t>Who Pays: The Issuer</a:t>
              </a:r>
            </a:p>
            <a:p>
              <a:pPr marL="12700" marR="5080" indent="635">
                <a:lnSpc>
                  <a:spcPct val="102200"/>
                </a:lnSpc>
                <a:spcBef>
                  <a:spcPts val="50"/>
                </a:spcBef>
              </a:pPr>
              <a:r>
                <a:rPr lang="en-US" spc="5" dirty="0">
                  <a:solidFill>
                    <a:srgbClr val="FFFFFF"/>
                  </a:solidFill>
                  <a:latin typeface="Avenir Next LT Pro" panose="020B0504020202020204" pitchFamily="34" charset="0"/>
                  <a:cs typeface="Arial"/>
                </a:rPr>
                <a:t>Recurring? No</a:t>
              </a:r>
              <a:endParaRPr lang="en-US" dirty="0">
                <a:latin typeface="Avenir Next LT Pro" panose="020B0504020202020204" pitchFamily="34" charset="0"/>
                <a:cs typeface="Arial"/>
              </a:endParaRPr>
            </a:p>
          </p:txBody>
        </p:sp>
        <p:sp>
          <p:nvSpPr>
            <p:cNvPr id="26" name="TextBox 25">
              <a:extLst>
                <a:ext uri="{FF2B5EF4-FFF2-40B4-BE49-F238E27FC236}">
                  <a16:creationId xmlns:a16="http://schemas.microsoft.com/office/drawing/2014/main" id="{8E349364-1059-3B43-8662-562413B5254F}"/>
                </a:ext>
              </a:extLst>
            </p:cNvPr>
            <p:cNvSpPr txBox="1"/>
            <p:nvPr/>
          </p:nvSpPr>
          <p:spPr>
            <a:xfrm>
              <a:off x="688621" y="1039392"/>
              <a:ext cx="10665177" cy="403187"/>
            </a:xfrm>
            <a:prstGeom prst="rect">
              <a:avLst/>
            </a:prstGeom>
            <a:noFill/>
          </p:spPr>
          <p:txBody>
            <a:bodyPr wrap="square" rtlCol="0">
              <a:spAutoFit/>
            </a:bodyPr>
            <a:lstStyle/>
            <a:p>
              <a:pPr marL="12700" marR="5080">
                <a:lnSpc>
                  <a:spcPct val="101299"/>
                </a:lnSpc>
                <a:spcBef>
                  <a:spcPts val="75"/>
                </a:spcBef>
                <a:tabLst>
                  <a:tab pos="297815" algn="l"/>
                  <a:tab pos="298450" algn="l"/>
                </a:tabLst>
              </a:pPr>
              <a:r>
                <a:rPr lang="en-GB" sz="2000" b="1" dirty="0">
                  <a:latin typeface="Avenir Next" panose="020B0503020202020204" pitchFamily="34" charset="0"/>
                  <a:cs typeface="Calibri"/>
                </a:rPr>
                <a:t>Primary Market: Infrastructure to support Primary Market Raises</a:t>
              </a:r>
            </a:p>
          </p:txBody>
        </p:sp>
        <p:grpSp>
          <p:nvGrpSpPr>
            <p:cNvPr id="11" name="Group 10">
              <a:extLst>
                <a:ext uri="{FF2B5EF4-FFF2-40B4-BE49-F238E27FC236}">
                  <a16:creationId xmlns:a16="http://schemas.microsoft.com/office/drawing/2014/main" id="{D95A9C9B-1434-544F-B639-8E6316F89406}"/>
                </a:ext>
              </a:extLst>
            </p:cNvPr>
            <p:cNvGrpSpPr/>
            <p:nvPr/>
          </p:nvGrpSpPr>
          <p:grpSpPr>
            <a:xfrm>
              <a:off x="8305800" y="1766117"/>
              <a:ext cx="3047999" cy="3843632"/>
              <a:chOff x="8305800" y="1766117"/>
              <a:chExt cx="3047999" cy="3843632"/>
            </a:xfrm>
          </p:grpSpPr>
          <p:pic>
            <p:nvPicPr>
              <p:cNvPr id="21" name="Picture 20" descr="Graphical user interface, application, email&#10;&#10;Description automatically generated">
                <a:extLst>
                  <a:ext uri="{FF2B5EF4-FFF2-40B4-BE49-F238E27FC236}">
                    <a16:creationId xmlns:a16="http://schemas.microsoft.com/office/drawing/2014/main" id="{74CF0CE6-CE44-1143-AC4D-B6C4E3880F2C}"/>
                  </a:ext>
                </a:extLst>
              </p:cNvPr>
              <p:cNvPicPr>
                <a:picLocks noChangeAspect="1"/>
              </p:cNvPicPr>
              <p:nvPr/>
            </p:nvPicPr>
            <p:blipFill rotWithShape="1">
              <a:blip r:embed="rId3"/>
              <a:srcRect t="-1181" b="-1181"/>
              <a:stretch/>
            </p:blipFill>
            <p:spPr>
              <a:xfrm>
                <a:off x="8305800" y="1766117"/>
                <a:ext cx="3047999" cy="3774193"/>
              </a:xfrm>
              <a:prstGeom prst="rect">
                <a:avLst/>
              </a:prstGeom>
            </p:spPr>
          </p:pic>
          <p:sp>
            <p:nvSpPr>
              <p:cNvPr id="4" name="Rectangle 3">
                <a:extLst>
                  <a:ext uri="{FF2B5EF4-FFF2-40B4-BE49-F238E27FC236}">
                    <a16:creationId xmlns:a16="http://schemas.microsoft.com/office/drawing/2014/main" id="{94402BE7-8B0E-C04B-ABB2-6C61DF9802E2}"/>
                  </a:ext>
                </a:extLst>
              </p:cNvPr>
              <p:cNvSpPr/>
              <p:nvPr/>
            </p:nvSpPr>
            <p:spPr>
              <a:xfrm>
                <a:off x="9448800" y="4572000"/>
                <a:ext cx="762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03655C6-0780-6844-86C3-9F388E04F58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9391648" y="4733447"/>
                <a:ext cx="876302" cy="876302"/>
              </a:xfrm>
              <a:prstGeom prst="rect">
                <a:avLst/>
              </a:prstGeom>
              <a:solidFill>
                <a:schemeClr val="bg1"/>
              </a:solidFill>
            </p:spPr>
          </p:pic>
        </p:grpSp>
      </p:grpSp>
      <p:pic>
        <p:nvPicPr>
          <p:cNvPr id="5" name="Picture 4" descr="Graphical user interface, text, application&#10;&#10;Description automatically generated">
            <a:extLst>
              <a:ext uri="{FF2B5EF4-FFF2-40B4-BE49-F238E27FC236}">
                <a16:creationId xmlns:a16="http://schemas.microsoft.com/office/drawing/2014/main" id="{DC6F2285-EE69-4476-98AD-9739A06879FB}"/>
              </a:ext>
            </a:extLst>
          </p:cNvPr>
          <p:cNvPicPr>
            <a:picLocks noChangeAspect="1"/>
          </p:cNvPicPr>
          <p:nvPr/>
        </p:nvPicPr>
        <p:blipFill rotWithShape="1">
          <a:blip r:embed="rId5">
            <a:extLst>
              <a:ext uri="{28A0092B-C50C-407E-A947-70E740481C1C}">
                <a14:useLocalDpi xmlns:a14="http://schemas.microsoft.com/office/drawing/2010/main" val="0"/>
              </a:ext>
            </a:extLst>
          </a:blip>
          <a:srcRect l="8483" t="22968" r="9070" b="16038"/>
          <a:stretch/>
        </p:blipFill>
        <p:spPr>
          <a:xfrm>
            <a:off x="688621" y="3237328"/>
            <a:ext cx="4648199" cy="1934270"/>
          </a:xfrm>
          <a:prstGeom prst="rect">
            <a:avLst/>
          </a:prstGeom>
        </p:spPr>
      </p:pic>
      <p:sp>
        <p:nvSpPr>
          <p:cNvPr id="14" name="TextBox 13">
            <a:extLst>
              <a:ext uri="{FF2B5EF4-FFF2-40B4-BE49-F238E27FC236}">
                <a16:creationId xmlns:a16="http://schemas.microsoft.com/office/drawing/2014/main" id="{7AF154B3-1B4D-4EA8-86F0-7DD1CBBA98B1}"/>
              </a:ext>
            </a:extLst>
          </p:cNvPr>
          <p:cNvSpPr txBox="1"/>
          <p:nvPr/>
        </p:nvSpPr>
        <p:spPr>
          <a:xfrm>
            <a:off x="688621" y="5763599"/>
            <a:ext cx="3429000" cy="399826"/>
          </a:xfrm>
          <a:prstGeom prst="round2Diag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12700" marR="5080" indent="635">
              <a:lnSpc>
                <a:spcPct val="102200"/>
              </a:lnSpc>
              <a:spcBef>
                <a:spcPts val="50"/>
              </a:spcBef>
            </a:pPr>
            <a:r>
              <a:rPr lang="en-US" dirty="0">
                <a:solidFill>
                  <a:schemeClr val="bg1"/>
                </a:solidFill>
                <a:latin typeface="Avenir Next LT Pro" panose="020B0504020202020204" pitchFamily="34" charset="0"/>
                <a:cs typeface="Arial"/>
              </a:rPr>
              <a:t>As of 11/02/2021 at 5:30am</a:t>
            </a:r>
          </a:p>
        </p:txBody>
      </p:sp>
      <p:pic>
        <p:nvPicPr>
          <p:cNvPr id="9" name="Picture 8" descr="Icon&#10;&#10;Description automatically generated">
            <a:extLst>
              <a:ext uri="{FF2B5EF4-FFF2-40B4-BE49-F238E27FC236}">
                <a16:creationId xmlns:a16="http://schemas.microsoft.com/office/drawing/2014/main" id="{1CF2DDAC-8453-4E8A-807C-A320B64F84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49747" y="3364253"/>
            <a:ext cx="2143125" cy="2143125"/>
          </a:xfrm>
          <a:prstGeom prst="rect">
            <a:avLst/>
          </a:prstGeom>
        </p:spPr>
      </p:pic>
    </p:spTree>
    <p:extLst>
      <p:ext uri="{BB962C8B-B14F-4D97-AF65-F5344CB8AC3E}">
        <p14:creationId xmlns:p14="http://schemas.microsoft.com/office/powerpoint/2010/main" val="3555593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38E87-E571-4326-B8B8-926D88A8BBFB}"/>
              </a:ext>
            </a:extLst>
          </p:cNvPr>
          <p:cNvSpPr>
            <a:spLocks noGrp="1"/>
          </p:cNvSpPr>
          <p:nvPr>
            <p:ph type="title"/>
          </p:nvPr>
        </p:nvSpPr>
        <p:spPr>
          <a:xfrm>
            <a:off x="360000" y="216000"/>
            <a:ext cx="10384200" cy="369332"/>
          </a:xfrm>
        </p:spPr>
        <p:txBody>
          <a:bodyPr/>
          <a:lstStyle/>
          <a:p>
            <a:r>
              <a:rPr lang="en-US" b="0" dirty="0">
                <a:latin typeface="Avenir Next Medium" panose="020B0503020202020204" pitchFamily="34" charset="0"/>
              </a:rPr>
              <a:t>Product Line Drill Down</a:t>
            </a:r>
            <a:endParaRPr lang="en-US" b="0" dirty="0">
              <a:solidFill>
                <a:schemeClr val="bg1"/>
              </a:solidFill>
              <a:latin typeface="Avenir Next Medium" panose="020B0503020202020204" pitchFamily="34" charset="0"/>
            </a:endParaRPr>
          </a:p>
        </p:txBody>
      </p:sp>
      <p:grpSp>
        <p:nvGrpSpPr>
          <p:cNvPr id="3" name="Group 2">
            <a:extLst>
              <a:ext uri="{FF2B5EF4-FFF2-40B4-BE49-F238E27FC236}">
                <a16:creationId xmlns:a16="http://schemas.microsoft.com/office/drawing/2014/main" id="{31445066-F5A5-884B-B218-9975E7971CDF}"/>
              </a:ext>
            </a:extLst>
          </p:cNvPr>
          <p:cNvGrpSpPr/>
          <p:nvPr/>
        </p:nvGrpSpPr>
        <p:grpSpPr>
          <a:xfrm>
            <a:off x="688622" y="1039392"/>
            <a:ext cx="10662747" cy="5735808"/>
            <a:chOff x="688622" y="1039392"/>
            <a:chExt cx="10662747" cy="5735808"/>
          </a:xfrm>
        </p:grpSpPr>
        <p:sp>
          <p:nvSpPr>
            <p:cNvPr id="17" name="TextBox 16">
              <a:extLst>
                <a:ext uri="{FF2B5EF4-FFF2-40B4-BE49-F238E27FC236}">
                  <a16:creationId xmlns:a16="http://schemas.microsoft.com/office/drawing/2014/main" id="{95C12BCD-F2C2-C946-A17A-780FE43B7343}"/>
                </a:ext>
              </a:extLst>
            </p:cNvPr>
            <p:cNvSpPr txBox="1"/>
            <p:nvPr/>
          </p:nvSpPr>
          <p:spPr>
            <a:xfrm>
              <a:off x="720000" y="1602000"/>
              <a:ext cx="6134187" cy="848317"/>
            </a:xfrm>
            <a:prstGeom prst="round2Diag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12700" marR="5080" indent="635">
                <a:lnSpc>
                  <a:spcPct val="102200"/>
                </a:lnSpc>
                <a:spcBef>
                  <a:spcPts val="50"/>
                </a:spcBef>
              </a:pPr>
              <a:r>
                <a:rPr lang="en-US" sz="1400" spc="5" dirty="0">
                  <a:solidFill>
                    <a:srgbClr val="FFFFFF"/>
                  </a:solidFill>
                  <a:latin typeface="Avenir Next LT Pro" panose="020B0504020202020204" pitchFamily="34" charset="0"/>
                  <a:cs typeface="Trebuchet MS"/>
                </a:rPr>
                <a:t>How Rialto Markets Makes Money: Listing Fees and Commissions</a:t>
              </a:r>
            </a:p>
            <a:p>
              <a:pPr marL="12700" marR="5080" indent="635">
                <a:lnSpc>
                  <a:spcPct val="102200"/>
                </a:lnSpc>
                <a:spcBef>
                  <a:spcPts val="50"/>
                </a:spcBef>
              </a:pPr>
              <a:r>
                <a:rPr lang="en-US" sz="1400" spc="5" dirty="0">
                  <a:solidFill>
                    <a:srgbClr val="FFFFFF"/>
                  </a:solidFill>
                  <a:latin typeface="Avenir Next LT Pro" panose="020B0504020202020204" pitchFamily="34" charset="0"/>
                  <a:cs typeface="Arial"/>
                </a:rPr>
                <a:t>Who Pays: The Issuer (Listing Fees) and the Subscriber (Commissions)</a:t>
              </a:r>
            </a:p>
            <a:p>
              <a:pPr marL="12700" marR="5080" indent="635">
                <a:lnSpc>
                  <a:spcPct val="102200"/>
                </a:lnSpc>
                <a:spcBef>
                  <a:spcPts val="50"/>
                </a:spcBef>
              </a:pPr>
              <a:r>
                <a:rPr lang="en-US" sz="1400" spc="5" dirty="0">
                  <a:solidFill>
                    <a:srgbClr val="FFFFFF"/>
                  </a:solidFill>
                  <a:latin typeface="Avenir Next LT Pro" panose="020B0504020202020204" pitchFamily="34" charset="0"/>
                  <a:cs typeface="Arial"/>
                </a:rPr>
                <a:t>Recurring? Yes</a:t>
              </a:r>
              <a:endParaRPr lang="en-US" sz="1400" dirty="0">
                <a:latin typeface="Avenir Next LT Pro" panose="020B0504020202020204" pitchFamily="34" charset="0"/>
                <a:cs typeface="Arial"/>
              </a:endParaRPr>
            </a:p>
          </p:txBody>
        </p:sp>
        <p:sp>
          <p:nvSpPr>
            <p:cNvPr id="26" name="TextBox 25">
              <a:extLst>
                <a:ext uri="{FF2B5EF4-FFF2-40B4-BE49-F238E27FC236}">
                  <a16:creationId xmlns:a16="http://schemas.microsoft.com/office/drawing/2014/main" id="{8E349364-1059-3B43-8662-562413B5254F}"/>
                </a:ext>
              </a:extLst>
            </p:cNvPr>
            <p:cNvSpPr txBox="1"/>
            <p:nvPr/>
          </p:nvSpPr>
          <p:spPr>
            <a:xfrm>
              <a:off x="720000" y="1039392"/>
              <a:ext cx="10631369" cy="403187"/>
            </a:xfrm>
            <a:prstGeom prst="rect">
              <a:avLst/>
            </a:prstGeom>
            <a:noFill/>
          </p:spPr>
          <p:txBody>
            <a:bodyPr wrap="square" rtlCol="0">
              <a:spAutoFit/>
            </a:bodyPr>
            <a:lstStyle/>
            <a:p>
              <a:pPr marL="12700" marR="5080">
                <a:lnSpc>
                  <a:spcPct val="101299"/>
                </a:lnSpc>
                <a:spcBef>
                  <a:spcPts val="75"/>
                </a:spcBef>
                <a:tabLst>
                  <a:tab pos="297815" algn="l"/>
                  <a:tab pos="298450" algn="l"/>
                </a:tabLst>
              </a:pPr>
              <a:r>
                <a:rPr lang="en-GB" sz="2000" b="1" dirty="0">
                  <a:latin typeface="Avenir Next" panose="020B0503020202020204" pitchFamily="34" charset="0"/>
                  <a:cs typeface="Calibri"/>
                </a:rPr>
                <a:t>Secondary Market: Alternative Trading System for US Securities Trading</a:t>
              </a:r>
            </a:p>
          </p:txBody>
        </p:sp>
        <p:pic>
          <p:nvPicPr>
            <p:cNvPr id="10" name="Picture 9" descr="Graphical user interface, application&#10;&#10;Description automatically generated">
              <a:extLst>
                <a:ext uri="{FF2B5EF4-FFF2-40B4-BE49-F238E27FC236}">
                  <a16:creationId xmlns:a16="http://schemas.microsoft.com/office/drawing/2014/main" id="{434C7D0A-D9CF-CE46-977F-B3DF6ECF0E9E}"/>
                </a:ext>
              </a:extLst>
            </p:cNvPr>
            <p:cNvPicPr>
              <a:picLocks noChangeAspect="1"/>
            </p:cNvPicPr>
            <p:nvPr/>
          </p:nvPicPr>
          <p:blipFill rotWithShape="1">
            <a:blip r:embed="rId2"/>
            <a:srcRect l="2" t="-1" r="-461" b="1034"/>
            <a:stretch/>
          </p:blipFill>
          <p:spPr>
            <a:xfrm>
              <a:off x="688622" y="2743200"/>
              <a:ext cx="6134187" cy="4032000"/>
            </a:xfrm>
            <a:prstGeom prst="rect">
              <a:avLst/>
            </a:prstGeom>
          </p:spPr>
        </p:pic>
        <p:pic>
          <p:nvPicPr>
            <p:cNvPr id="11" name="Picture 10" descr="Graphical user interface, table&#10;&#10;Description automatically generated">
              <a:extLst>
                <a:ext uri="{FF2B5EF4-FFF2-40B4-BE49-F238E27FC236}">
                  <a16:creationId xmlns:a16="http://schemas.microsoft.com/office/drawing/2014/main" id="{DD273105-E9AB-264B-8BE8-FD8E740D6AFE}"/>
                </a:ext>
              </a:extLst>
            </p:cNvPr>
            <p:cNvPicPr>
              <a:picLocks noChangeAspect="1"/>
            </p:cNvPicPr>
            <p:nvPr/>
          </p:nvPicPr>
          <p:blipFill>
            <a:blip r:embed="rId3"/>
            <a:stretch>
              <a:fillRect/>
            </a:stretch>
          </p:blipFill>
          <p:spPr>
            <a:xfrm>
              <a:off x="7794876" y="3034456"/>
              <a:ext cx="3525114" cy="3491648"/>
            </a:xfrm>
            <a:prstGeom prst="rect">
              <a:avLst/>
            </a:prstGeom>
          </p:spPr>
        </p:pic>
      </p:grpSp>
    </p:spTree>
    <p:extLst>
      <p:ext uri="{BB962C8B-B14F-4D97-AF65-F5344CB8AC3E}">
        <p14:creationId xmlns:p14="http://schemas.microsoft.com/office/powerpoint/2010/main" val="2623651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38E87-E571-4326-B8B8-926D88A8BBFB}"/>
              </a:ext>
            </a:extLst>
          </p:cNvPr>
          <p:cNvSpPr>
            <a:spLocks noGrp="1"/>
          </p:cNvSpPr>
          <p:nvPr>
            <p:ph type="title"/>
          </p:nvPr>
        </p:nvSpPr>
        <p:spPr>
          <a:xfrm>
            <a:off x="360000" y="216000"/>
            <a:ext cx="10384200" cy="369332"/>
          </a:xfrm>
        </p:spPr>
        <p:txBody>
          <a:bodyPr/>
          <a:lstStyle/>
          <a:p>
            <a:r>
              <a:rPr lang="en-US" b="0" dirty="0">
                <a:latin typeface="Avenir Next Medium" panose="020B0503020202020204" pitchFamily="34" charset="0"/>
              </a:rPr>
              <a:t>Product Line Drill Down</a:t>
            </a:r>
            <a:endParaRPr lang="en-US" b="0" dirty="0">
              <a:solidFill>
                <a:schemeClr val="bg1"/>
              </a:solidFill>
              <a:latin typeface="Avenir Next Medium" panose="020B0503020202020204" pitchFamily="34" charset="0"/>
            </a:endParaRPr>
          </a:p>
        </p:txBody>
      </p:sp>
      <p:grpSp>
        <p:nvGrpSpPr>
          <p:cNvPr id="37" name="Group 36">
            <a:extLst>
              <a:ext uri="{FF2B5EF4-FFF2-40B4-BE49-F238E27FC236}">
                <a16:creationId xmlns:a16="http://schemas.microsoft.com/office/drawing/2014/main" id="{A3F4F6A9-DF58-0C4A-BEC7-FF6F7F3D9BB7}"/>
              </a:ext>
            </a:extLst>
          </p:cNvPr>
          <p:cNvGrpSpPr/>
          <p:nvPr/>
        </p:nvGrpSpPr>
        <p:grpSpPr>
          <a:xfrm>
            <a:off x="457200" y="1039392"/>
            <a:ext cx="10769644" cy="5661413"/>
            <a:chOff x="457200" y="1039392"/>
            <a:chExt cx="10769644" cy="5661413"/>
          </a:xfrm>
        </p:grpSpPr>
        <p:grpSp>
          <p:nvGrpSpPr>
            <p:cNvPr id="19" name="Group 18">
              <a:extLst>
                <a:ext uri="{FF2B5EF4-FFF2-40B4-BE49-F238E27FC236}">
                  <a16:creationId xmlns:a16="http://schemas.microsoft.com/office/drawing/2014/main" id="{39628A87-4358-E74F-9A30-7D092C131726}"/>
                </a:ext>
              </a:extLst>
            </p:cNvPr>
            <p:cNvGrpSpPr/>
            <p:nvPr/>
          </p:nvGrpSpPr>
          <p:grpSpPr>
            <a:xfrm>
              <a:off x="872189" y="2923784"/>
              <a:ext cx="7217135" cy="3777021"/>
              <a:chOff x="424873" y="2757056"/>
              <a:chExt cx="8185638" cy="4038600"/>
            </a:xfrm>
          </p:grpSpPr>
          <p:pic>
            <p:nvPicPr>
              <p:cNvPr id="20" name="Picture 19" descr="Graphical user interface, application&#10;&#10;Description automatically generated">
                <a:extLst>
                  <a:ext uri="{FF2B5EF4-FFF2-40B4-BE49-F238E27FC236}">
                    <a16:creationId xmlns:a16="http://schemas.microsoft.com/office/drawing/2014/main" id="{8F01818F-5D61-5045-B047-889F40B6B9CF}"/>
                  </a:ext>
                </a:extLst>
              </p:cNvPr>
              <p:cNvPicPr>
                <a:picLocks noChangeAspect="1"/>
              </p:cNvPicPr>
              <p:nvPr/>
            </p:nvPicPr>
            <p:blipFill>
              <a:blip r:embed="rId3"/>
              <a:stretch>
                <a:fillRect/>
              </a:stretch>
            </p:blipFill>
            <p:spPr>
              <a:xfrm>
                <a:off x="424873" y="2757056"/>
                <a:ext cx="8185638" cy="4038600"/>
              </a:xfrm>
              <a:prstGeom prst="rect">
                <a:avLst/>
              </a:prstGeom>
            </p:spPr>
          </p:pic>
          <p:sp>
            <p:nvSpPr>
              <p:cNvPr id="21" name="Rectangle 20">
                <a:extLst>
                  <a:ext uri="{FF2B5EF4-FFF2-40B4-BE49-F238E27FC236}">
                    <a16:creationId xmlns:a16="http://schemas.microsoft.com/office/drawing/2014/main" id="{FB6BD9DE-6527-8F40-BDF7-74F4FC2B34D9}"/>
                  </a:ext>
                </a:extLst>
              </p:cNvPr>
              <p:cNvSpPr/>
              <p:nvPr/>
            </p:nvSpPr>
            <p:spPr>
              <a:xfrm>
                <a:off x="4629040" y="3699164"/>
                <a:ext cx="1085959" cy="2625436"/>
              </a:xfrm>
              <a:prstGeom prst="rect">
                <a:avLst/>
              </a:prstGeom>
              <a:solidFill>
                <a:schemeClr val="bg1">
                  <a:alpha val="81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F7A6E92-4B51-EF45-8C45-CBE5E72672E3}"/>
                  </a:ext>
                </a:extLst>
              </p:cNvPr>
              <p:cNvSpPr/>
              <p:nvPr/>
            </p:nvSpPr>
            <p:spPr>
              <a:xfrm>
                <a:off x="457200" y="3699164"/>
                <a:ext cx="1085959" cy="2590800"/>
              </a:xfrm>
              <a:prstGeom prst="rect">
                <a:avLst/>
              </a:prstGeom>
              <a:solidFill>
                <a:schemeClr val="bg1">
                  <a:alpha val="81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18">
                <a:extLst>
                  <a:ext uri="{FF2B5EF4-FFF2-40B4-BE49-F238E27FC236}">
                    <a16:creationId xmlns:a16="http://schemas.microsoft.com/office/drawing/2014/main" id="{1EFF6D63-07A1-3349-B2E2-2E7A1CDE30D0}"/>
                  </a:ext>
                </a:extLst>
              </p:cNvPr>
              <p:cNvSpPr/>
              <p:nvPr/>
            </p:nvSpPr>
            <p:spPr>
              <a:xfrm>
                <a:off x="7923639" y="3657600"/>
                <a:ext cx="610761" cy="34775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9" name="Straight Arrow Connector 28">
              <a:extLst>
                <a:ext uri="{FF2B5EF4-FFF2-40B4-BE49-F238E27FC236}">
                  <a16:creationId xmlns:a16="http://schemas.microsoft.com/office/drawing/2014/main" id="{01235480-EBC5-A742-8564-8AC13C32F2C9}"/>
                </a:ext>
              </a:extLst>
            </p:cNvPr>
            <p:cNvCxnSpPr>
              <a:cxnSpLocks/>
            </p:cNvCxnSpPr>
            <p:nvPr/>
          </p:nvCxnSpPr>
          <p:spPr>
            <a:xfrm>
              <a:off x="8251131" y="3928613"/>
              <a:ext cx="127413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79098165-20EC-6741-B656-A81E76C1858E}"/>
                </a:ext>
              </a:extLst>
            </p:cNvPr>
            <p:cNvSpPr/>
            <p:nvPr/>
          </p:nvSpPr>
          <p:spPr>
            <a:xfrm>
              <a:off x="759179" y="2895600"/>
              <a:ext cx="12192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95C12BCD-F2C2-C946-A17A-780FE43B7343}"/>
                </a:ext>
              </a:extLst>
            </p:cNvPr>
            <p:cNvSpPr txBox="1"/>
            <p:nvPr/>
          </p:nvSpPr>
          <p:spPr>
            <a:xfrm>
              <a:off x="542479" y="1501855"/>
              <a:ext cx="6731785" cy="848317"/>
            </a:xfrm>
            <a:prstGeom prst="round2Diag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12700" marR="5080" indent="635">
                <a:lnSpc>
                  <a:spcPct val="102200"/>
                </a:lnSpc>
                <a:spcBef>
                  <a:spcPts val="50"/>
                </a:spcBef>
              </a:pPr>
              <a:r>
                <a:rPr lang="en-US" sz="1400" spc="5" dirty="0">
                  <a:solidFill>
                    <a:srgbClr val="FFFFFF"/>
                  </a:solidFill>
                  <a:latin typeface="Avenir Next LT Pro" panose="020B0504020202020204" pitchFamily="34" charset="0"/>
                  <a:cs typeface="Trebuchet MS"/>
                </a:rPr>
                <a:t>How Rialto Markets Makes Money: Licensing Fee and Commissions</a:t>
              </a:r>
            </a:p>
            <a:p>
              <a:pPr marL="12700" marR="5080" indent="635">
                <a:lnSpc>
                  <a:spcPct val="102200"/>
                </a:lnSpc>
                <a:spcBef>
                  <a:spcPts val="50"/>
                </a:spcBef>
              </a:pPr>
              <a:r>
                <a:rPr lang="en-US" sz="1400" spc="5" dirty="0">
                  <a:solidFill>
                    <a:srgbClr val="FFFFFF"/>
                  </a:solidFill>
                  <a:latin typeface="Avenir Next LT Pro" panose="020B0504020202020204" pitchFamily="34" charset="0"/>
                  <a:cs typeface="Arial"/>
                </a:rPr>
                <a:t>Who Pays: The Marketplace (Licensing Fee) and the Subscriber (Commissions)</a:t>
              </a:r>
            </a:p>
            <a:p>
              <a:pPr marL="12700" marR="5080" indent="635">
                <a:lnSpc>
                  <a:spcPct val="102200"/>
                </a:lnSpc>
                <a:spcBef>
                  <a:spcPts val="50"/>
                </a:spcBef>
              </a:pPr>
              <a:r>
                <a:rPr lang="en-US" sz="1400" spc="5" dirty="0">
                  <a:solidFill>
                    <a:srgbClr val="FFFFFF"/>
                  </a:solidFill>
                  <a:latin typeface="Avenir Next LT Pro" panose="020B0504020202020204" pitchFamily="34" charset="0"/>
                  <a:cs typeface="Arial"/>
                </a:rPr>
                <a:t>Recurring? Yes</a:t>
              </a:r>
              <a:endParaRPr lang="en-US" sz="1400" dirty="0">
                <a:latin typeface="Avenir Next LT Pro" panose="020B0504020202020204" pitchFamily="34" charset="0"/>
                <a:cs typeface="Arial"/>
              </a:endParaRPr>
            </a:p>
          </p:txBody>
        </p:sp>
        <p:sp>
          <p:nvSpPr>
            <p:cNvPr id="26" name="TextBox 25">
              <a:extLst>
                <a:ext uri="{FF2B5EF4-FFF2-40B4-BE49-F238E27FC236}">
                  <a16:creationId xmlns:a16="http://schemas.microsoft.com/office/drawing/2014/main" id="{8E349364-1059-3B43-8662-562413B5254F}"/>
                </a:ext>
              </a:extLst>
            </p:cNvPr>
            <p:cNvSpPr txBox="1"/>
            <p:nvPr/>
          </p:nvSpPr>
          <p:spPr>
            <a:xfrm>
              <a:off x="457200" y="1039392"/>
              <a:ext cx="10631369" cy="403187"/>
            </a:xfrm>
            <a:prstGeom prst="rect">
              <a:avLst/>
            </a:prstGeom>
            <a:noFill/>
          </p:spPr>
          <p:txBody>
            <a:bodyPr wrap="square" rtlCol="0">
              <a:spAutoFit/>
            </a:bodyPr>
            <a:lstStyle/>
            <a:p>
              <a:pPr marL="12700" marR="5080">
                <a:lnSpc>
                  <a:spcPct val="101299"/>
                </a:lnSpc>
                <a:spcBef>
                  <a:spcPts val="75"/>
                </a:spcBef>
                <a:tabLst>
                  <a:tab pos="297815" algn="l"/>
                  <a:tab pos="298450" algn="l"/>
                </a:tabLst>
              </a:pPr>
              <a:r>
                <a:rPr lang="en-GB" sz="2000" b="1" dirty="0">
                  <a:latin typeface="Avenir Next" panose="020B0503020202020204" pitchFamily="34" charset="0"/>
                  <a:cs typeface="Calibri"/>
                </a:rPr>
                <a:t>White Label: ‘Powered by Rialto Markets’</a:t>
              </a:r>
            </a:p>
          </p:txBody>
        </p:sp>
        <p:pic>
          <p:nvPicPr>
            <p:cNvPr id="24" name="Picture 23" descr="Graphical user interface, application&#10;&#10;Description automatically generated">
              <a:extLst>
                <a:ext uri="{FF2B5EF4-FFF2-40B4-BE49-F238E27FC236}">
                  <a16:creationId xmlns:a16="http://schemas.microsoft.com/office/drawing/2014/main" id="{3F4F0E8F-3077-E54B-BE2E-A84069DB8786}"/>
                </a:ext>
              </a:extLst>
            </p:cNvPr>
            <p:cNvPicPr>
              <a:picLocks noChangeAspect="1"/>
            </p:cNvPicPr>
            <p:nvPr/>
          </p:nvPicPr>
          <p:blipFill>
            <a:blip r:embed="rId4"/>
            <a:stretch>
              <a:fillRect/>
            </a:stretch>
          </p:blipFill>
          <p:spPr>
            <a:xfrm>
              <a:off x="9525267" y="3219994"/>
              <a:ext cx="1701577" cy="2464836"/>
            </a:xfrm>
            <a:prstGeom prst="rect">
              <a:avLst/>
            </a:prstGeom>
          </p:spPr>
        </p:pic>
        <p:pic>
          <p:nvPicPr>
            <p:cNvPr id="25" name="Picture 24" descr="A picture containing logo&#10;&#10;Description automatically generated">
              <a:extLst>
                <a:ext uri="{FF2B5EF4-FFF2-40B4-BE49-F238E27FC236}">
                  <a16:creationId xmlns:a16="http://schemas.microsoft.com/office/drawing/2014/main" id="{3731F109-B407-F248-BDCE-667DA26C9380}"/>
                </a:ext>
              </a:extLst>
            </p:cNvPr>
            <p:cNvPicPr>
              <a:picLocks noChangeAspect="1"/>
            </p:cNvPicPr>
            <p:nvPr/>
          </p:nvPicPr>
          <p:blipFill rotWithShape="1">
            <a:blip r:embed="rId5"/>
            <a:srcRect l="17230" t="21327" r="25203" b="-240"/>
            <a:stretch/>
          </p:blipFill>
          <p:spPr>
            <a:xfrm>
              <a:off x="9470976" y="5871277"/>
              <a:ext cx="1656000" cy="684000"/>
            </a:xfrm>
            <a:prstGeom prst="rect">
              <a:avLst/>
            </a:prstGeom>
          </p:spPr>
        </p:pic>
        <p:cxnSp>
          <p:nvCxnSpPr>
            <p:cNvPr id="27" name="Straight Arrow Connector 26">
              <a:extLst>
                <a:ext uri="{FF2B5EF4-FFF2-40B4-BE49-F238E27FC236}">
                  <a16:creationId xmlns:a16="http://schemas.microsoft.com/office/drawing/2014/main" id="{B674DFD7-E063-3C44-9E56-69ADCDEEB370}"/>
                </a:ext>
              </a:extLst>
            </p:cNvPr>
            <p:cNvCxnSpPr>
              <a:cxnSpLocks/>
            </p:cNvCxnSpPr>
            <p:nvPr/>
          </p:nvCxnSpPr>
          <p:spPr>
            <a:xfrm>
              <a:off x="10298976" y="5638800"/>
              <a:ext cx="0" cy="381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256FA305-EE63-D14A-8221-B3C16D4F947C}"/>
                </a:ext>
              </a:extLst>
            </p:cNvPr>
            <p:cNvCxnSpPr>
              <a:cxnSpLocks/>
              <a:endCxn id="31" idx="2"/>
            </p:cNvCxnSpPr>
            <p:nvPr/>
          </p:nvCxnSpPr>
          <p:spPr>
            <a:xfrm flipV="1">
              <a:off x="8089324" y="2199182"/>
              <a:ext cx="0" cy="3429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1" name="Rectangle: Rounded Corners 32">
              <a:extLst>
                <a:ext uri="{FF2B5EF4-FFF2-40B4-BE49-F238E27FC236}">
                  <a16:creationId xmlns:a16="http://schemas.microsoft.com/office/drawing/2014/main" id="{B86C6776-5632-5F48-ABB0-28A0F06CD49F}"/>
                </a:ext>
              </a:extLst>
            </p:cNvPr>
            <p:cNvSpPr/>
            <p:nvPr/>
          </p:nvSpPr>
          <p:spPr>
            <a:xfrm>
              <a:off x="7517824" y="1513382"/>
              <a:ext cx="1143000" cy="685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Avenir Next LT Pro" panose="020B0504020202020204" pitchFamily="34" charset="0"/>
                </a:rPr>
                <a:t>Marketplace website</a:t>
              </a:r>
            </a:p>
          </p:txBody>
        </p:sp>
        <p:sp>
          <p:nvSpPr>
            <p:cNvPr id="33" name="Rectangle 32">
              <a:extLst>
                <a:ext uri="{FF2B5EF4-FFF2-40B4-BE49-F238E27FC236}">
                  <a16:creationId xmlns:a16="http://schemas.microsoft.com/office/drawing/2014/main" id="{8A64671E-4611-FE47-836A-9AE5816BEA7A}"/>
                </a:ext>
              </a:extLst>
            </p:cNvPr>
            <p:cNvSpPr/>
            <p:nvPr/>
          </p:nvSpPr>
          <p:spPr>
            <a:xfrm>
              <a:off x="555927" y="2552869"/>
              <a:ext cx="7894077" cy="40891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a:extLst>
                <a:ext uri="{FF2B5EF4-FFF2-40B4-BE49-F238E27FC236}">
                  <a16:creationId xmlns:a16="http://schemas.microsoft.com/office/drawing/2014/main" id="{A0614C80-148E-6642-83AD-57D686D6A31D}"/>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9860825" y="2485633"/>
              <a:ext cx="876302" cy="876302"/>
            </a:xfrm>
            <a:prstGeom prst="rect">
              <a:avLst/>
            </a:prstGeom>
          </p:spPr>
        </p:pic>
        <p:pic>
          <p:nvPicPr>
            <p:cNvPr id="35" name="Picture 34">
              <a:extLst>
                <a:ext uri="{FF2B5EF4-FFF2-40B4-BE49-F238E27FC236}">
                  <a16:creationId xmlns:a16="http://schemas.microsoft.com/office/drawing/2014/main" id="{50D493AB-AE24-6644-BDAA-A4FBB2983C77}"/>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759179" y="2533649"/>
              <a:ext cx="876302" cy="876302"/>
            </a:xfrm>
            <a:prstGeom prst="rect">
              <a:avLst/>
            </a:prstGeom>
          </p:spPr>
        </p:pic>
      </p:grpSp>
    </p:spTree>
    <p:extLst>
      <p:ext uri="{BB962C8B-B14F-4D97-AF65-F5344CB8AC3E}">
        <p14:creationId xmlns:p14="http://schemas.microsoft.com/office/powerpoint/2010/main" val="3325160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6" name="Group 105">
            <a:extLst>
              <a:ext uri="{FF2B5EF4-FFF2-40B4-BE49-F238E27FC236}">
                <a16:creationId xmlns:a16="http://schemas.microsoft.com/office/drawing/2014/main" id="{7F884028-7CB6-A04D-AA14-690F03CB1182}"/>
              </a:ext>
            </a:extLst>
          </p:cNvPr>
          <p:cNvGrpSpPr/>
          <p:nvPr/>
        </p:nvGrpSpPr>
        <p:grpSpPr>
          <a:xfrm>
            <a:off x="3691130" y="866053"/>
            <a:ext cx="8500870" cy="6122591"/>
            <a:chOff x="3048000" y="1040209"/>
            <a:chExt cx="8500870" cy="6122591"/>
          </a:xfrm>
        </p:grpSpPr>
        <p:grpSp>
          <p:nvGrpSpPr>
            <p:cNvPr id="108" name="Group 107">
              <a:extLst>
                <a:ext uri="{FF2B5EF4-FFF2-40B4-BE49-F238E27FC236}">
                  <a16:creationId xmlns:a16="http://schemas.microsoft.com/office/drawing/2014/main" id="{0916B500-FEDE-FD4E-B98D-3AB24C0AE57E}"/>
                </a:ext>
              </a:extLst>
            </p:cNvPr>
            <p:cNvGrpSpPr/>
            <p:nvPr/>
          </p:nvGrpSpPr>
          <p:grpSpPr>
            <a:xfrm>
              <a:off x="3048000" y="1040209"/>
              <a:ext cx="8500870" cy="6122591"/>
              <a:chOff x="3048001" y="1040209"/>
              <a:chExt cx="8500870" cy="6122591"/>
            </a:xfrm>
          </p:grpSpPr>
          <p:sp>
            <p:nvSpPr>
              <p:cNvPr id="115" name="object 5">
                <a:extLst>
                  <a:ext uri="{FF2B5EF4-FFF2-40B4-BE49-F238E27FC236}">
                    <a16:creationId xmlns:a16="http://schemas.microsoft.com/office/drawing/2014/main" id="{16DB1EFE-12E5-8D4B-B784-DFB33158A834}"/>
                  </a:ext>
                </a:extLst>
              </p:cNvPr>
              <p:cNvSpPr/>
              <p:nvPr/>
            </p:nvSpPr>
            <p:spPr>
              <a:xfrm>
                <a:off x="11315700" y="7162800"/>
                <a:ext cx="93345" cy="0"/>
              </a:xfrm>
              <a:custGeom>
                <a:avLst/>
                <a:gdLst/>
                <a:ahLst/>
                <a:cxnLst/>
                <a:rect l="l" t="t" r="r" b="b"/>
                <a:pathLst>
                  <a:path w="93345">
                    <a:moveTo>
                      <a:pt x="0" y="0"/>
                    </a:moveTo>
                    <a:lnTo>
                      <a:pt x="93281" y="0"/>
                    </a:lnTo>
                  </a:path>
                </a:pathLst>
              </a:custGeom>
              <a:ln w="6096">
                <a:solidFill>
                  <a:srgbClr val="D9D9D9"/>
                </a:solidFill>
              </a:ln>
            </p:spPr>
            <p:txBody>
              <a:bodyPr wrap="square" lIns="0" tIns="0" rIns="0" bIns="0" rtlCol="0"/>
              <a:lstStyle/>
              <a:p>
                <a:endParaRPr sz="1200">
                  <a:latin typeface="Avenir Next LT Pro Light" panose="020B0304020202020204" pitchFamily="34" charset="0"/>
                </a:endParaRPr>
              </a:p>
            </p:txBody>
          </p:sp>
          <p:sp>
            <p:nvSpPr>
              <p:cNvPr id="116" name="object 6">
                <a:extLst>
                  <a:ext uri="{FF2B5EF4-FFF2-40B4-BE49-F238E27FC236}">
                    <a16:creationId xmlns:a16="http://schemas.microsoft.com/office/drawing/2014/main" id="{A6F99387-7B75-FB4F-91BD-B2785D2B270B}"/>
                  </a:ext>
                </a:extLst>
              </p:cNvPr>
              <p:cNvSpPr/>
              <p:nvPr/>
            </p:nvSpPr>
            <p:spPr>
              <a:xfrm>
                <a:off x="11548871" y="6940296"/>
                <a:ext cx="0" cy="93980"/>
              </a:xfrm>
              <a:custGeom>
                <a:avLst/>
                <a:gdLst/>
                <a:ahLst/>
                <a:cxnLst/>
                <a:rect l="l" t="t" r="r" b="b"/>
                <a:pathLst>
                  <a:path h="93979">
                    <a:moveTo>
                      <a:pt x="0" y="0"/>
                    </a:moveTo>
                    <a:lnTo>
                      <a:pt x="0" y="93586"/>
                    </a:lnTo>
                  </a:path>
                </a:pathLst>
              </a:custGeom>
              <a:ln w="6096">
                <a:solidFill>
                  <a:srgbClr val="D9D9D9"/>
                </a:solidFill>
              </a:ln>
            </p:spPr>
            <p:txBody>
              <a:bodyPr wrap="square" lIns="0" tIns="0" rIns="0" bIns="0" rtlCol="0"/>
              <a:lstStyle/>
              <a:p>
                <a:endParaRPr sz="1200">
                  <a:latin typeface="Avenir Next LT Pro Light" panose="020B0304020202020204" pitchFamily="34" charset="0"/>
                </a:endParaRPr>
              </a:p>
            </p:txBody>
          </p:sp>
          <p:grpSp>
            <p:nvGrpSpPr>
              <p:cNvPr id="121" name="Group 120">
                <a:extLst>
                  <a:ext uri="{FF2B5EF4-FFF2-40B4-BE49-F238E27FC236}">
                    <a16:creationId xmlns:a16="http://schemas.microsoft.com/office/drawing/2014/main" id="{79C35F4A-7E0E-F541-BEBB-73FD51684C04}"/>
                  </a:ext>
                </a:extLst>
              </p:cNvPr>
              <p:cNvGrpSpPr/>
              <p:nvPr/>
            </p:nvGrpSpPr>
            <p:grpSpPr>
              <a:xfrm>
                <a:off x="3154565" y="1040209"/>
                <a:ext cx="7586935" cy="5055791"/>
                <a:chOff x="3154565" y="1040209"/>
                <a:chExt cx="7586935" cy="5055791"/>
              </a:xfrm>
            </p:grpSpPr>
            <p:pic>
              <p:nvPicPr>
                <p:cNvPr id="165" name="object 15">
                  <a:extLst>
                    <a:ext uri="{FF2B5EF4-FFF2-40B4-BE49-F238E27FC236}">
                      <a16:creationId xmlns:a16="http://schemas.microsoft.com/office/drawing/2014/main" id="{DB5B45A3-8F00-F142-A1A3-28442C8C6B21}"/>
                    </a:ext>
                  </a:extLst>
                </p:cNvPr>
                <p:cNvPicPr/>
                <p:nvPr/>
              </p:nvPicPr>
              <p:blipFill>
                <a:blip r:embed="rId2" cstate="print"/>
                <a:stretch>
                  <a:fillRect/>
                </a:stretch>
              </p:blipFill>
              <p:spPr>
                <a:xfrm>
                  <a:off x="7701123" y="3184322"/>
                  <a:ext cx="1690590" cy="1733715"/>
                </a:xfrm>
                <a:prstGeom prst="rect">
                  <a:avLst/>
                </a:prstGeom>
              </p:spPr>
            </p:pic>
            <p:sp>
              <p:nvSpPr>
                <p:cNvPr id="166" name="object 16">
                  <a:extLst>
                    <a:ext uri="{FF2B5EF4-FFF2-40B4-BE49-F238E27FC236}">
                      <a16:creationId xmlns:a16="http://schemas.microsoft.com/office/drawing/2014/main" id="{9039A373-A086-8F48-B7B9-905A069B0715}"/>
                    </a:ext>
                  </a:extLst>
                </p:cNvPr>
                <p:cNvSpPr/>
                <p:nvPr/>
              </p:nvSpPr>
              <p:spPr>
                <a:xfrm>
                  <a:off x="7788569" y="3277456"/>
                  <a:ext cx="1522095" cy="1468755"/>
                </a:xfrm>
                <a:custGeom>
                  <a:avLst/>
                  <a:gdLst/>
                  <a:ahLst/>
                  <a:cxnLst/>
                  <a:rect l="l" t="t" r="r" b="b"/>
                  <a:pathLst>
                    <a:path w="1522095" h="1468754">
                      <a:moveTo>
                        <a:pt x="761028" y="0"/>
                      </a:moveTo>
                      <a:lnTo>
                        <a:pt x="672275" y="4923"/>
                      </a:lnTo>
                      <a:lnTo>
                        <a:pt x="586531" y="19372"/>
                      </a:lnTo>
                      <a:lnTo>
                        <a:pt x="504356" y="42804"/>
                      </a:lnTo>
                      <a:lnTo>
                        <a:pt x="426346" y="74623"/>
                      </a:lnTo>
                      <a:lnTo>
                        <a:pt x="353047" y="114296"/>
                      </a:lnTo>
                      <a:lnTo>
                        <a:pt x="285034" y="161282"/>
                      </a:lnTo>
                      <a:lnTo>
                        <a:pt x="222890" y="215041"/>
                      </a:lnTo>
                      <a:lnTo>
                        <a:pt x="167190" y="274981"/>
                      </a:lnTo>
                      <a:lnTo>
                        <a:pt x="118479" y="340592"/>
                      </a:lnTo>
                      <a:lnTo>
                        <a:pt x="77354" y="411337"/>
                      </a:lnTo>
                      <a:lnTo>
                        <a:pt x="44357" y="486622"/>
                      </a:lnTo>
                      <a:lnTo>
                        <a:pt x="5119" y="648648"/>
                      </a:lnTo>
                      <a:lnTo>
                        <a:pt x="0" y="734320"/>
                      </a:lnTo>
                      <a:lnTo>
                        <a:pt x="5119" y="819990"/>
                      </a:lnTo>
                      <a:lnTo>
                        <a:pt x="44357" y="982019"/>
                      </a:lnTo>
                      <a:lnTo>
                        <a:pt x="77354" y="1057302"/>
                      </a:lnTo>
                      <a:lnTo>
                        <a:pt x="118479" y="1128020"/>
                      </a:lnTo>
                      <a:lnTo>
                        <a:pt x="167190" y="1193660"/>
                      </a:lnTo>
                      <a:lnTo>
                        <a:pt x="222890" y="1253601"/>
                      </a:lnTo>
                      <a:lnTo>
                        <a:pt x="285034" y="1307360"/>
                      </a:lnTo>
                      <a:lnTo>
                        <a:pt x="353047" y="1354345"/>
                      </a:lnTo>
                      <a:lnTo>
                        <a:pt x="426346" y="1394016"/>
                      </a:lnTo>
                      <a:lnTo>
                        <a:pt x="504356" y="1425839"/>
                      </a:lnTo>
                      <a:lnTo>
                        <a:pt x="586531" y="1449240"/>
                      </a:lnTo>
                      <a:lnTo>
                        <a:pt x="672275" y="1463687"/>
                      </a:lnTo>
                      <a:lnTo>
                        <a:pt x="761028" y="1468641"/>
                      </a:lnTo>
                      <a:lnTo>
                        <a:pt x="849781" y="1463687"/>
                      </a:lnTo>
                      <a:lnTo>
                        <a:pt x="935525" y="1449240"/>
                      </a:lnTo>
                      <a:lnTo>
                        <a:pt x="1017681" y="1425839"/>
                      </a:lnTo>
                      <a:lnTo>
                        <a:pt x="1095709" y="1394016"/>
                      </a:lnTo>
                      <a:lnTo>
                        <a:pt x="1169008" y="1354345"/>
                      </a:lnTo>
                      <a:lnTo>
                        <a:pt x="1237001" y="1307360"/>
                      </a:lnTo>
                      <a:lnTo>
                        <a:pt x="1299147" y="1253601"/>
                      </a:lnTo>
                      <a:lnTo>
                        <a:pt x="1354865" y="1193660"/>
                      </a:lnTo>
                      <a:lnTo>
                        <a:pt x="1403577" y="1128020"/>
                      </a:lnTo>
                      <a:lnTo>
                        <a:pt x="1444702" y="1057302"/>
                      </a:lnTo>
                      <a:lnTo>
                        <a:pt x="1477680" y="982019"/>
                      </a:lnTo>
                      <a:lnTo>
                        <a:pt x="1516937" y="819990"/>
                      </a:lnTo>
                      <a:lnTo>
                        <a:pt x="1522056" y="734320"/>
                      </a:lnTo>
                      <a:lnTo>
                        <a:pt x="1516937" y="648648"/>
                      </a:lnTo>
                      <a:lnTo>
                        <a:pt x="1477680" y="486622"/>
                      </a:lnTo>
                      <a:lnTo>
                        <a:pt x="1444702" y="411337"/>
                      </a:lnTo>
                      <a:lnTo>
                        <a:pt x="1403577" y="340592"/>
                      </a:lnTo>
                      <a:lnTo>
                        <a:pt x="1354865" y="274981"/>
                      </a:lnTo>
                      <a:lnTo>
                        <a:pt x="1299147" y="215041"/>
                      </a:lnTo>
                      <a:lnTo>
                        <a:pt x="1237001" y="161282"/>
                      </a:lnTo>
                      <a:lnTo>
                        <a:pt x="1169008" y="114296"/>
                      </a:lnTo>
                      <a:lnTo>
                        <a:pt x="1095709" y="74623"/>
                      </a:lnTo>
                      <a:lnTo>
                        <a:pt x="1017681" y="42804"/>
                      </a:lnTo>
                      <a:lnTo>
                        <a:pt x="935525" y="19372"/>
                      </a:lnTo>
                      <a:lnTo>
                        <a:pt x="849781" y="4923"/>
                      </a:lnTo>
                      <a:lnTo>
                        <a:pt x="761028" y="0"/>
                      </a:lnTo>
                      <a:close/>
                    </a:path>
                  </a:pathLst>
                </a:custGeom>
                <a:solidFill>
                  <a:srgbClr val="093C69">
                    <a:alpha val="54899"/>
                  </a:srgbClr>
                </a:solidFill>
              </p:spPr>
              <p:txBody>
                <a:bodyPr wrap="square" lIns="0" tIns="0" rIns="0" bIns="0" rtlCol="0"/>
                <a:lstStyle/>
                <a:p>
                  <a:endParaRPr>
                    <a:latin typeface="Avenir Next LT Pro Light" panose="020B0304020202020204" pitchFamily="34" charset="0"/>
                  </a:endParaRPr>
                </a:p>
              </p:txBody>
            </p:sp>
            <p:pic>
              <p:nvPicPr>
                <p:cNvPr id="167" name="object 17">
                  <a:extLst>
                    <a:ext uri="{FF2B5EF4-FFF2-40B4-BE49-F238E27FC236}">
                      <a16:creationId xmlns:a16="http://schemas.microsoft.com/office/drawing/2014/main" id="{F8BFE476-48AF-374F-BAA3-23C1D94D1EE3}"/>
                    </a:ext>
                  </a:extLst>
                </p:cNvPr>
                <p:cNvPicPr/>
                <p:nvPr/>
              </p:nvPicPr>
              <p:blipFill>
                <a:blip r:embed="rId3" cstate="print"/>
                <a:stretch>
                  <a:fillRect/>
                </a:stretch>
              </p:blipFill>
              <p:spPr>
                <a:xfrm>
                  <a:off x="8837903" y="3306110"/>
                  <a:ext cx="1434984" cy="1486552"/>
                </a:xfrm>
                <a:prstGeom prst="rect">
                  <a:avLst/>
                </a:prstGeom>
              </p:spPr>
            </p:pic>
            <p:sp>
              <p:nvSpPr>
                <p:cNvPr id="168" name="object 18">
                  <a:extLst>
                    <a:ext uri="{FF2B5EF4-FFF2-40B4-BE49-F238E27FC236}">
                      <a16:creationId xmlns:a16="http://schemas.microsoft.com/office/drawing/2014/main" id="{F8F2DC93-68B0-A248-B10B-90A7F6BBD60B}"/>
                    </a:ext>
                  </a:extLst>
                </p:cNvPr>
                <p:cNvSpPr/>
                <p:nvPr/>
              </p:nvSpPr>
              <p:spPr>
                <a:xfrm>
                  <a:off x="8925347" y="3399247"/>
                  <a:ext cx="1266825" cy="1221105"/>
                </a:xfrm>
                <a:custGeom>
                  <a:avLst/>
                  <a:gdLst/>
                  <a:ahLst/>
                  <a:cxnLst/>
                  <a:rect l="l" t="t" r="r" b="b"/>
                  <a:pathLst>
                    <a:path w="1266825" h="1221104">
                      <a:moveTo>
                        <a:pt x="633411" y="0"/>
                      </a:moveTo>
                      <a:lnTo>
                        <a:pt x="547461" y="5579"/>
                      </a:lnTo>
                      <a:lnTo>
                        <a:pt x="465043" y="21790"/>
                      </a:lnTo>
                      <a:lnTo>
                        <a:pt x="386885" y="47966"/>
                      </a:lnTo>
                      <a:lnTo>
                        <a:pt x="313734" y="83310"/>
                      </a:lnTo>
                      <a:lnTo>
                        <a:pt x="246376" y="127162"/>
                      </a:lnTo>
                      <a:lnTo>
                        <a:pt x="185538" y="178743"/>
                      </a:lnTo>
                      <a:lnTo>
                        <a:pt x="131987" y="237340"/>
                      </a:lnTo>
                      <a:lnTo>
                        <a:pt x="86490" y="302266"/>
                      </a:lnTo>
                      <a:lnTo>
                        <a:pt x="49775" y="372741"/>
                      </a:lnTo>
                      <a:lnTo>
                        <a:pt x="5772" y="527486"/>
                      </a:lnTo>
                      <a:lnTo>
                        <a:pt x="0" y="610293"/>
                      </a:lnTo>
                      <a:lnTo>
                        <a:pt x="5772" y="693098"/>
                      </a:lnTo>
                      <a:lnTo>
                        <a:pt x="49775" y="847844"/>
                      </a:lnTo>
                      <a:lnTo>
                        <a:pt x="86490" y="918320"/>
                      </a:lnTo>
                      <a:lnTo>
                        <a:pt x="131987" y="983216"/>
                      </a:lnTo>
                      <a:lnTo>
                        <a:pt x="185538" y="1041843"/>
                      </a:lnTo>
                      <a:lnTo>
                        <a:pt x="246376" y="1093425"/>
                      </a:lnTo>
                      <a:lnTo>
                        <a:pt x="313734" y="1137276"/>
                      </a:lnTo>
                      <a:lnTo>
                        <a:pt x="386885" y="1172618"/>
                      </a:lnTo>
                      <a:lnTo>
                        <a:pt x="465043" y="1198798"/>
                      </a:lnTo>
                      <a:lnTo>
                        <a:pt x="547461" y="1215006"/>
                      </a:lnTo>
                      <a:lnTo>
                        <a:pt x="633411" y="1220589"/>
                      </a:lnTo>
                      <a:lnTo>
                        <a:pt x="719343" y="1215006"/>
                      </a:lnTo>
                      <a:lnTo>
                        <a:pt x="801778" y="1198798"/>
                      </a:lnTo>
                      <a:lnTo>
                        <a:pt x="879937" y="1172618"/>
                      </a:lnTo>
                      <a:lnTo>
                        <a:pt x="953089" y="1137276"/>
                      </a:lnTo>
                      <a:lnTo>
                        <a:pt x="1020446" y="1093425"/>
                      </a:lnTo>
                      <a:lnTo>
                        <a:pt x="1081284" y="1041843"/>
                      </a:lnTo>
                      <a:lnTo>
                        <a:pt x="1134835" y="983216"/>
                      </a:lnTo>
                      <a:lnTo>
                        <a:pt x="1180331" y="918320"/>
                      </a:lnTo>
                      <a:lnTo>
                        <a:pt x="1217048" y="847844"/>
                      </a:lnTo>
                      <a:lnTo>
                        <a:pt x="1261050" y="693098"/>
                      </a:lnTo>
                      <a:lnTo>
                        <a:pt x="1266823" y="610293"/>
                      </a:lnTo>
                      <a:lnTo>
                        <a:pt x="1261050" y="527486"/>
                      </a:lnTo>
                      <a:lnTo>
                        <a:pt x="1217048" y="372741"/>
                      </a:lnTo>
                      <a:lnTo>
                        <a:pt x="1180331" y="302266"/>
                      </a:lnTo>
                      <a:lnTo>
                        <a:pt x="1134835" y="237340"/>
                      </a:lnTo>
                      <a:lnTo>
                        <a:pt x="1081284" y="178743"/>
                      </a:lnTo>
                      <a:lnTo>
                        <a:pt x="1020446" y="127162"/>
                      </a:lnTo>
                      <a:lnTo>
                        <a:pt x="953089" y="83310"/>
                      </a:lnTo>
                      <a:lnTo>
                        <a:pt x="879937" y="47966"/>
                      </a:lnTo>
                      <a:lnTo>
                        <a:pt x="801778" y="21790"/>
                      </a:lnTo>
                      <a:lnTo>
                        <a:pt x="719343" y="5579"/>
                      </a:lnTo>
                      <a:lnTo>
                        <a:pt x="633411" y="0"/>
                      </a:lnTo>
                      <a:close/>
                    </a:path>
                  </a:pathLst>
                </a:custGeom>
                <a:solidFill>
                  <a:srgbClr val="093C69">
                    <a:alpha val="54899"/>
                  </a:srgbClr>
                </a:solidFill>
              </p:spPr>
              <p:txBody>
                <a:bodyPr wrap="square" lIns="0" tIns="0" rIns="0" bIns="0" rtlCol="0"/>
                <a:lstStyle/>
                <a:p>
                  <a:endParaRPr>
                    <a:latin typeface="Avenir Next LT Pro Light" panose="020B0304020202020204" pitchFamily="34" charset="0"/>
                  </a:endParaRPr>
                </a:p>
              </p:txBody>
            </p:sp>
            <p:pic>
              <p:nvPicPr>
                <p:cNvPr id="169" name="object 19">
                  <a:extLst>
                    <a:ext uri="{FF2B5EF4-FFF2-40B4-BE49-F238E27FC236}">
                      <a16:creationId xmlns:a16="http://schemas.microsoft.com/office/drawing/2014/main" id="{6B64B5B6-FB38-1248-B864-8CD30A957E29}"/>
                    </a:ext>
                  </a:extLst>
                </p:cNvPr>
                <p:cNvPicPr/>
                <p:nvPr/>
              </p:nvPicPr>
              <p:blipFill>
                <a:blip r:embed="rId4" cstate="print"/>
                <a:stretch>
                  <a:fillRect/>
                </a:stretch>
              </p:blipFill>
              <p:spPr>
                <a:xfrm>
                  <a:off x="10057642" y="3671483"/>
                  <a:ext cx="683858" cy="759393"/>
                </a:xfrm>
                <a:prstGeom prst="rect">
                  <a:avLst/>
                </a:prstGeom>
              </p:spPr>
            </p:pic>
            <p:sp>
              <p:nvSpPr>
                <p:cNvPr id="170" name="object 20">
                  <a:extLst>
                    <a:ext uri="{FF2B5EF4-FFF2-40B4-BE49-F238E27FC236}">
                      <a16:creationId xmlns:a16="http://schemas.microsoft.com/office/drawing/2014/main" id="{9CA66DCA-DD3F-B443-AF6A-362733082E86}"/>
                    </a:ext>
                  </a:extLst>
                </p:cNvPr>
                <p:cNvSpPr/>
                <p:nvPr/>
              </p:nvSpPr>
              <p:spPr>
                <a:xfrm>
                  <a:off x="10145085" y="3764616"/>
                  <a:ext cx="516255" cy="493395"/>
                </a:xfrm>
                <a:custGeom>
                  <a:avLst/>
                  <a:gdLst/>
                  <a:ahLst/>
                  <a:cxnLst/>
                  <a:rect l="l" t="t" r="r" b="b"/>
                  <a:pathLst>
                    <a:path w="516254" h="493395">
                      <a:moveTo>
                        <a:pt x="257846" y="0"/>
                      </a:moveTo>
                      <a:lnTo>
                        <a:pt x="176363" y="12566"/>
                      </a:lnTo>
                      <a:lnTo>
                        <a:pt x="105585" y="47580"/>
                      </a:lnTo>
                      <a:lnTo>
                        <a:pt x="49757" y="100985"/>
                      </a:lnTo>
                      <a:lnTo>
                        <a:pt x="0" y="246566"/>
                      </a:lnTo>
                      <a:lnTo>
                        <a:pt x="13152" y="324477"/>
                      </a:lnTo>
                      <a:lnTo>
                        <a:pt x="49757" y="392146"/>
                      </a:lnTo>
                      <a:lnTo>
                        <a:pt x="105585" y="445551"/>
                      </a:lnTo>
                      <a:lnTo>
                        <a:pt x="176363" y="480565"/>
                      </a:lnTo>
                      <a:lnTo>
                        <a:pt x="257846" y="493133"/>
                      </a:lnTo>
                      <a:lnTo>
                        <a:pt x="339331" y="480565"/>
                      </a:lnTo>
                      <a:lnTo>
                        <a:pt x="410109" y="445551"/>
                      </a:lnTo>
                      <a:lnTo>
                        <a:pt x="465938" y="392146"/>
                      </a:lnTo>
                      <a:lnTo>
                        <a:pt x="502542" y="324477"/>
                      </a:lnTo>
                      <a:lnTo>
                        <a:pt x="515696" y="246566"/>
                      </a:lnTo>
                      <a:lnTo>
                        <a:pt x="502542" y="168657"/>
                      </a:lnTo>
                      <a:lnTo>
                        <a:pt x="465938" y="100985"/>
                      </a:lnTo>
                      <a:lnTo>
                        <a:pt x="410109" y="47580"/>
                      </a:lnTo>
                      <a:lnTo>
                        <a:pt x="339331" y="12566"/>
                      </a:lnTo>
                      <a:lnTo>
                        <a:pt x="257846" y="0"/>
                      </a:lnTo>
                      <a:close/>
                    </a:path>
                  </a:pathLst>
                </a:custGeom>
                <a:solidFill>
                  <a:srgbClr val="093C69">
                    <a:alpha val="54899"/>
                  </a:srgbClr>
                </a:solidFill>
              </p:spPr>
              <p:txBody>
                <a:bodyPr wrap="square" lIns="0" tIns="0" rIns="0" bIns="0" rtlCol="0"/>
                <a:lstStyle/>
                <a:p>
                  <a:endParaRPr>
                    <a:latin typeface="Avenir Next LT Pro Light" panose="020B0304020202020204" pitchFamily="34" charset="0"/>
                  </a:endParaRPr>
                </a:p>
              </p:txBody>
            </p:sp>
            <p:sp>
              <p:nvSpPr>
                <p:cNvPr id="171" name="object 22">
                  <a:extLst>
                    <a:ext uri="{FF2B5EF4-FFF2-40B4-BE49-F238E27FC236}">
                      <a16:creationId xmlns:a16="http://schemas.microsoft.com/office/drawing/2014/main" id="{87EAB407-9465-F34B-A953-7571EC2C5C9E}"/>
                    </a:ext>
                  </a:extLst>
                </p:cNvPr>
                <p:cNvSpPr/>
                <p:nvPr/>
              </p:nvSpPr>
              <p:spPr>
                <a:xfrm>
                  <a:off x="9561001" y="4626102"/>
                  <a:ext cx="0" cy="335280"/>
                </a:xfrm>
                <a:custGeom>
                  <a:avLst/>
                  <a:gdLst/>
                  <a:ahLst/>
                  <a:cxnLst/>
                  <a:rect l="l" t="t" r="r" b="b"/>
                  <a:pathLst>
                    <a:path h="335279">
                      <a:moveTo>
                        <a:pt x="0" y="0"/>
                      </a:moveTo>
                      <a:lnTo>
                        <a:pt x="0" y="335279"/>
                      </a:lnTo>
                    </a:path>
                  </a:pathLst>
                </a:custGeom>
                <a:ln w="19812">
                  <a:solidFill>
                    <a:srgbClr val="B7B7B7"/>
                  </a:solidFill>
                </a:ln>
              </p:spPr>
              <p:txBody>
                <a:bodyPr wrap="square" lIns="0" tIns="0" rIns="0" bIns="0" rtlCol="0"/>
                <a:lstStyle/>
                <a:p>
                  <a:endParaRPr>
                    <a:latin typeface="Avenir Next LT Pro Light" panose="020B0304020202020204" pitchFamily="34" charset="0"/>
                  </a:endParaRPr>
                </a:p>
              </p:txBody>
            </p:sp>
            <p:sp>
              <p:nvSpPr>
                <p:cNvPr id="172" name="object 23">
                  <a:extLst>
                    <a:ext uri="{FF2B5EF4-FFF2-40B4-BE49-F238E27FC236}">
                      <a16:creationId xmlns:a16="http://schemas.microsoft.com/office/drawing/2014/main" id="{E19B0311-0C5C-AD41-841A-2DE0CCD197BB}"/>
                    </a:ext>
                  </a:extLst>
                </p:cNvPr>
                <p:cNvSpPr/>
                <p:nvPr/>
              </p:nvSpPr>
              <p:spPr>
                <a:xfrm>
                  <a:off x="10399566" y="4264314"/>
                  <a:ext cx="6350" cy="461009"/>
                </a:xfrm>
                <a:custGeom>
                  <a:avLst/>
                  <a:gdLst/>
                  <a:ahLst/>
                  <a:cxnLst/>
                  <a:rect l="l" t="t" r="r" b="b"/>
                  <a:pathLst>
                    <a:path w="6350" h="461010">
                      <a:moveTo>
                        <a:pt x="5922" y="0"/>
                      </a:moveTo>
                      <a:lnTo>
                        <a:pt x="0" y="460891"/>
                      </a:lnTo>
                    </a:path>
                  </a:pathLst>
                </a:custGeom>
                <a:ln w="19812">
                  <a:solidFill>
                    <a:srgbClr val="B7B7B7"/>
                  </a:solidFill>
                </a:ln>
              </p:spPr>
              <p:txBody>
                <a:bodyPr wrap="square" lIns="0" tIns="0" rIns="0" bIns="0" rtlCol="0"/>
                <a:lstStyle/>
                <a:p>
                  <a:endParaRPr>
                    <a:latin typeface="Avenir Next LT Pro Light" panose="020B0304020202020204" pitchFamily="34" charset="0"/>
                  </a:endParaRPr>
                </a:p>
              </p:txBody>
            </p:sp>
            <p:pic>
              <p:nvPicPr>
                <p:cNvPr id="173" name="object 24">
                  <a:extLst>
                    <a:ext uri="{FF2B5EF4-FFF2-40B4-BE49-F238E27FC236}">
                      <a16:creationId xmlns:a16="http://schemas.microsoft.com/office/drawing/2014/main" id="{5CE6A273-4D52-F34B-B3A2-EB9A142D3DB5}"/>
                    </a:ext>
                  </a:extLst>
                </p:cNvPr>
                <p:cNvPicPr/>
                <p:nvPr/>
              </p:nvPicPr>
              <p:blipFill>
                <a:blip r:embed="rId5" cstate="print"/>
                <a:stretch>
                  <a:fillRect/>
                </a:stretch>
              </p:blipFill>
              <p:spPr>
                <a:xfrm>
                  <a:off x="3154565" y="1040209"/>
                  <a:ext cx="5151236" cy="5055791"/>
                </a:xfrm>
                <a:prstGeom prst="rect">
                  <a:avLst/>
                </a:prstGeom>
              </p:spPr>
            </p:pic>
            <p:sp>
              <p:nvSpPr>
                <p:cNvPr id="174" name="object 25">
                  <a:extLst>
                    <a:ext uri="{FF2B5EF4-FFF2-40B4-BE49-F238E27FC236}">
                      <a16:creationId xmlns:a16="http://schemas.microsoft.com/office/drawing/2014/main" id="{1C5B0DF0-AEA5-9A4A-BAB5-65238B95FDDB}"/>
                    </a:ext>
                  </a:extLst>
                </p:cNvPr>
                <p:cNvSpPr/>
                <p:nvPr/>
              </p:nvSpPr>
              <p:spPr>
                <a:xfrm>
                  <a:off x="3316421" y="1327875"/>
                  <a:ext cx="4908529" cy="4595005"/>
                </a:xfrm>
                <a:custGeom>
                  <a:avLst/>
                  <a:gdLst/>
                  <a:ahLst/>
                  <a:cxnLst/>
                  <a:rect l="l" t="t" r="r" b="b"/>
                  <a:pathLst>
                    <a:path w="3345179" h="3233420">
                      <a:moveTo>
                        <a:pt x="1672562" y="0"/>
                      </a:moveTo>
                      <a:lnTo>
                        <a:pt x="1586500" y="2089"/>
                      </a:lnTo>
                      <a:lnTo>
                        <a:pt x="1501560" y="8357"/>
                      </a:lnTo>
                      <a:lnTo>
                        <a:pt x="1417852" y="18624"/>
                      </a:lnTo>
                      <a:lnTo>
                        <a:pt x="1335490" y="32835"/>
                      </a:lnTo>
                      <a:lnTo>
                        <a:pt x="1254565" y="50893"/>
                      </a:lnTo>
                      <a:lnTo>
                        <a:pt x="1175194" y="72684"/>
                      </a:lnTo>
                      <a:lnTo>
                        <a:pt x="1097483" y="98116"/>
                      </a:lnTo>
                      <a:lnTo>
                        <a:pt x="1021530" y="127071"/>
                      </a:lnTo>
                      <a:lnTo>
                        <a:pt x="947445" y="159430"/>
                      </a:lnTo>
                      <a:lnTo>
                        <a:pt x="875322" y="195130"/>
                      </a:lnTo>
                      <a:lnTo>
                        <a:pt x="805273" y="234086"/>
                      </a:lnTo>
                      <a:lnTo>
                        <a:pt x="737429" y="276117"/>
                      </a:lnTo>
                      <a:lnTo>
                        <a:pt x="671845" y="321191"/>
                      </a:lnTo>
                      <a:lnTo>
                        <a:pt x="608653" y="369190"/>
                      </a:lnTo>
                      <a:lnTo>
                        <a:pt x="547965" y="420024"/>
                      </a:lnTo>
                      <a:lnTo>
                        <a:pt x="489894" y="473546"/>
                      </a:lnTo>
                      <a:lnTo>
                        <a:pt x="434512" y="529696"/>
                      </a:lnTo>
                      <a:lnTo>
                        <a:pt x="381933" y="588354"/>
                      </a:lnTo>
                      <a:lnTo>
                        <a:pt x="332287" y="649427"/>
                      </a:lnTo>
                      <a:lnTo>
                        <a:pt x="285650" y="712830"/>
                      </a:lnTo>
                      <a:lnTo>
                        <a:pt x="242135" y="778409"/>
                      </a:lnTo>
                      <a:lnTo>
                        <a:pt x="201869" y="846112"/>
                      </a:lnTo>
                      <a:lnTo>
                        <a:pt x="164928" y="915841"/>
                      </a:lnTo>
                      <a:lnTo>
                        <a:pt x="101495" y="1060856"/>
                      </a:lnTo>
                      <a:lnTo>
                        <a:pt x="52652" y="1212706"/>
                      </a:lnTo>
                      <a:lnTo>
                        <a:pt x="19263" y="1370525"/>
                      </a:lnTo>
                      <a:lnTo>
                        <a:pt x="2167" y="1533509"/>
                      </a:lnTo>
                      <a:lnTo>
                        <a:pt x="0" y="1616703"/>
                      </a:lnTo>
                      <a:lnTo>
                        <a:pt x="2167" y="1699895"/>
                      </a:lnTo>
                      <a:lnTo>
                        <a:pt x="19263" y="1862908"/>
                      </a:lnTo>
                      <a:lnTo>
                        <a:pt x="52652" y="2020759"/>
                      </a:lnTo>
                      <a:lnTo>
                        <a:pt x="101495" y="2172578"/>
                      </a:lnTo>
                      <a:lnTo>
                        <a:pt x="164928" y="2317621"/>
                      </a:lnTo>
                      <a:lnTo>
                        <a:pt x="201869" y="2387323"/>
                      </a:lnTo>
                      <a:lnTo>
                        <a:pt x="242135" y="2455023"/>
                      </a:lnTo>
                      <a:lnTo>
                        <a:pt x="285650" y="2520604"/>
                      </a:lnTo>
                      <a:lnTo>
                        <a:pt x="332287" y="2584008"/>
                      </a:lnTo>
                      <a:lnTo>
                        <a:pt x="381933" y="2645081"/>
                      </a:lnTo>
                      <a:lnTo>
                        <a:pt x="434512" y="2703738"/>
                      </a:lnTo>
                      <a:lnTo>
                        <a:pt x="489875" y="2759886"/>
                      </a:lnTo>
                      <a:lnTo>
                        <a:pt x="547965" y="2813410"/>
                      </a:lnTo>
                      <a:lnTo>
                        <a:pt x="608653" y="2864244"/>
                      </a:lnTo>
                      <a:lnTo>
                        <a:pt x="671845" y="2912215"/>
                      </a:lnTo>
                      <a:lnTo>
                        <a:pt x="737429" y="2957288"/>
                      </a:lnTo>
                      <a:lnTo>
                        <a:pt x="805273" y="2999347"/>
                      </a:lnTo>
                      <a:lnTo>
                        <a:pt x="875322" y="3038273"/>
                      </a:lnTo>
                      <a:lnTo>
                        <a:pt x="947445" y="3073974"/>
                      </a:lnTo>
                      <a:lnTo>
                        <a:pt x="1021530" y="3106360"/>
                      </a:lnTo>
                      <a:lnTo>
                        <a:pt x="1097483" y="3135316"/>
                      </a:lnTo>
                      <a:lnTo>
                        <a:pt x="1175194" y="3160718"/>
                      </a:lnTo>
                      <a:lnTo>
                        <a:pt x="1254565" y="3182510"/>
                      </a:lnTo>
                      <a:lnTo>
                        <a:pt x="1335490" y="3200571"/>
                      </a:lnTo>
                      <a:lnTo>
                        <a:pt x="1417852" y="3214778"/>
                      </a:lnTo>
                      <a:lnTo>
                        <a:pt x="1501560" y="3225048"/>
                      </a:lnTo>
                      <a:lnTo>
                        <a:pt x="1586500" y="3231316"/>
                      </a:lnTo>
                      <a:lnTo>
                        <a:pt x="1672562" y="3233406"/>
                      </a:lnTo>
                      <a:lnTo>
                        <a:pt x="1758623" y="3231316"/>
                      </a:lnTo>
                      <a:lnTo>
                        <a:pt x="1843563" y="3225048"/>
                      </a:lnTo>
                      <a:lnTo>
                        <a:pt x="1927271" y="3214778"/>
                      </a:lnTo>
                      <a:lnTo>
                        <a:pt x="2009634" y="3200571"/>
                      </a:lnTo>
                      <a:lnTo>
                        <a:pt x="2090558" y="3182510"/>
                      </a:lnTo>
                      <a:lnTo>
                        <a:pt x="2169929" y="3160718"/>
                      </a:lnTo>
                      <a:lnTo>
                        <a:pt x="2247640" y="3135316"/>
                      </a:lnTo>
                      <a:lnTo>
                        <a:pt x="2323593" y="3106360"/>
                      </a:lnTo>
                      <a:lnTo>
                        <a:pt x="2397678" y="3073974"/>
                      </a:lnTo>
                      <a:lnTo>
                        <a:pt x="2469802" y="3038273"/>
                      </a:lnTo>
                      <a:lnTo>
                        <a:pt x="2539850" y="2999347"/>
                      </a:lnTo>
                      <a:lnTo>
                        <a:pt x="2607694" y="2957288"/>
                      </a:lnTo>
                      <a:lnTo>
                        <a:pt x="2673278" y="2912215"/>
                      </a:lnTo>
                      <a:lnTo>
                        <a:pt x="2736469" y="2864244"/>
                      </a:lnTo>
                      <a:lnTo>
                        <a:pt x="2797158" y="2813410"/>
                      </a:lnTo>
                      <a:lnTo>
                        <a:pt x="2855229" y="2759886"/>
                      </a:lnTo>
                      <a:lnTo>
                        <a:pt x="2910611" y="2703738"/>
                      </a:lnTo>
                      <a:lnTo>
                        <a:pt x="2963190" y="2645081"/>
                      </a:lnTo>
                      <a:lnTo>
                        <a:pt x="3012834" y="2584008"/>
                      </a:lnTo>
                      <a:lnTo>
                        <a:pt x="3059471" y="2520604"/>
                      </a:lnTo>
                      <a:lnTo>
                        <a:pt x="3102970" y="2455023"/>
                      </a:lnTo>
                      <a:lnTo>
                        <a:pt x="3143255" y="2387323"/>
                      </a:lnTo>
                      <a:lnTo>
                        <a:pt x="3180194" y="2317621"/>
                      </a:lnTo>
                      <a:lnTo>
                        <a:pt x="3243628" y="2172578"/>
                      </a:lnTo>
                      <a:lnTo>
                        <a:pt x="3292471" y="2020759"/>
                      </a:lnTo>
                      <a:lnTo>
                        <a:pt x="3325860" y="1862908"/>
                      </a:lnTo>
                      <a:lnTo>
                        <a:pt x="3342938" y="1699895"/>
                      </a:lnTo>
                      <a:lnTo>
                        <a:pt x="3345124" y="1616703"/>
                      </a:lnTo>
                      <a:lnTo>
                        <a:pt x="3342938" y="1533509"/>
                      </a:lnTo>
                      <a:lnTo>
                        <a:pt x="3325860" y="1370525"/>
                      </a:lnTo>
                      <a:lnTo>
                        <a:pt x="3292471" y="1212706"/>
                      </a:lnTo>
                      <a:lnTo>
                        <a:pt x="3243628" y="1060856"/>
                      </a:lnTo>
                      <a:lnTo>
                        <a:pt x="3180194" y="915841"/>
                      </a:lnTo>
                      <a:lnTo>
                        <a:pt x="3143255" y="846112"/>
                      </a:lnTo>
                      <a:lnTo>
                        <a:pt x="3102970" y="778409"/>
                      </a:lnTo>
                      <a:lnTo>
                        <a:pt x="3059471" y="712830"/>
                      </a:lnTo>
                      <a:lnTo>
                        <a:pt x="3012834" y="649427"/>
                      </a:lnTo>
                      <a:lnTo>
                        <a:pt x="2963190" y="588354"/>
                      </a:lnTo>
                      <a:lnTo>
                        <a:pt x="2910611" y="529696"/>
                      </a:lnTo>
                      <a:lnTo>
                        <a:pt x="2855229" y="473546"/>
                      </a:lnTo>
                      <a:lnTo>
                        <a:pt x="2797158" y="420024"/>
                      </a:lnTo>
                      <a:lnTo>
                        <a:pt x="2736469" y="369190"/>
                      </a:lnTo>
                      <a:lnTo>
                        <a:pt x="2673278" y="321191"/>
                      </a:lnTo>
                      <a:lnTo>
                        <a:pt x="2607694" y="276117"/>
                      </a:lnTo>
                      <a:lnTo>
                        <a:pt x="2539850" y="234086"/>
                      </a:lnTo>
                      <a:lnTo>
                        <a:pt x="2469802" y="195130"/>
                      </a:lnTo>
                      <a:lnTo>
                        <a:pt x="2397678" y="159430"/>
                      </a:lnTo>
                      <a:lnTo>
                        <a:pt x="2323593" y="127071"/>
                      </a:lnTo>
                      <a:lnTo>
                        <a:pt x="2247640" y="98116"/>
                      </a:lnTo>
                      <a:lnTo>
                        <a:pt x="2169929" y="72684"/>
                      </a:lnTo>
                      <a:lnTo>
                        <a:pt x="2090558" y="50893"/>
                      </a:lnTo>
                      <a:lnTo>
                        <a:pt x="2009634" y="32835"/>
                      </a:lnTo>
                      <a:lnTo>
                        <a:pt x="1927271" y="18624"/>
                      </a:lnTo>
                      <a:lnTo>
                        <a:pt x="1843563" y="8357"/>
                      </a:lnTo>
                      <a:lnTo>
                        <a:pt x="1758623" y="2089"/>
                      </a:lnTo>
                      <a:lnTo>
                        <a:pt x="1672562" y="0"/>
                      </a:lnTo>
                      <a:close/>
                    </a:path>
                  </a:pathLst>
                </a:custGeom>
                <a:solidFill>
                  <a:srgbClr val="FF0000">
                    <a:alpha val="54899"/>
                  </a:srgbClr>
                </a:solidFill>
              </p:spPr>
              <p:txBody>
                <a:bodyPr wrap="square" lIns="0" tIns="0" rIns="0" bIns="0" rtlCol="0"/>
                <a:lstStyle/>
                <a:p>
                  <a:endParaRPr>
                    <a:latin typeface="Avenir Next LT Pro Light" panose="020B0304020202020204" pitchFamily="34" charset="0"/>
                  </a:endParaRPr>
                </a:p>
              </p:txBody>
            </p:sp>
            <p:pic>
              <p:nvPicPr>
                <p:cNvPr id="175" name="object 26">
                  <a:extLst>
                    <a:ext uri="{FF2B5EF4-FFF2-40B4-BE49-F238E27FC236}">
                      <a16:creationId xmlns:a16="http://schemas.microsoft.com/office/drawing/2014/main" id="{6AD40BEC-0D55-1444-B2A6-90D36B96EB01}"/>
                    </a:ext>
                  </a:extLst>
                </p:cNvPr>
                <p:cNvPicPr/>
                <p:nvPr/>
              </p:nvPicPr>
              <p:blipFill>
                <a:blip r:embed="rId6" cstate="print"/>
                <a:stretch>
                  <a:fillRect/>
                </a:stretch>
              </p:blipFill>
              <p:spPr>
                <a:xfrm>
                  <a:off x="8217370" y="4195158"/>
                  <a:ext cx="713006" cy="354620"/>
                </a:xfrm>
                <a:prstGeom prst="rect">
                  <a:avLst/>
                </a:prstGeom>
              </p:spPr>
            </p:pic>
            <p:sp>
              <p:nvSpPr>
                <p:cNvPr id="179" name="object 27">
                  <a:extLst>
                    <a:ext uri="{FF2B5EF4-FFF2-40B4-BE49-F238E27FC236}">
                      <a16:creationId xmlns:a16="http://schemas.microsoft.com/office/drawing/2014/main" id="{6DFDBFEB-DCBD-354B-9D20-9C8C563C0446}"/>
                    </a:ext>
                  </a:extLst>
                </p:cNvPr>
                <p:cNvSpPr/>
                <p:nvPr/>
              </p:nvSpPr>
              <p:spPr>
                <a:xfrm>
                  <a:off x="8147856" y="3998152"/>
                  <a:ext cx="858519" cy="547370"/>
                </a:xfrm>
                <a:custGeom>
                  <a:avLst/>
                  <a:gdLst/>
                  <a:ahLst/>
                  <a:cxnLst/>
                  <a:rect l="l" t="t" r="r" b="b"/>
                  <a:pathLst>
                    <a:path w="858520" h="547370">
                      <a:moveTo>
                        <a:pt x="513740" y="309473"/>
                      </a:moveTo>
                      <a:lnTo>
                        <a:pt x="453275" y="309473"/>
                      </a:lnTo>
                      <a:lnTo>
                        <a:pt x="385851" y="279387"/>
                      </a:lnTo>
                      <a:lnTo>
                        <a:pt x="285064" y="234403"/>
                      </a:lnTo>
                      <a:lnTo>
                        <a:pt x="2794" y="513803"/>
                      </a:lnTo>
                      <a:lnTo>
                        <a:pt x="2794" y="516788"/>
                      </a:lnTo>
                      <a:lnTo>
                        <a:pt x="0" y="519811"/>
                      </a:lnTo>
                      <a:lnTo>
                        <a:pt x="0" y="525843"/>
                      </a:lnTo>
                      <a:lnTo>
                        <a:pt x="19977" y="546849"/>
                      </a:lnTo>
                      <a:lnTo>
                        <a:pt x="28562" y="546849"/>
                      </a:lnTo>
                      <a:lnTo>
                        <a:pt x="28562" y="543864"/>
                      </a:lnTo>
                      <a:lnTo>
                        <a:pt x="293649" y="279400"/>
                      </a:lnTo>
                      <a:lnTo>
                        <a:pt x="458876" y="354457"/>
                      </a:lnTo>
                      <a:lnTo>
                        <a:pt x="513740" y="309473"/>
                      </a:lnTo>
                      <a:close/>
                    </a:path>
                    <a:path w="858520" h="547370">
                      <a:moveTo>
                        <a:pt x="811796" y="90246"/>
                      </a:moveTo>
                      <a:lnTo>
                        <a:pt x="781088" y="90246"/>
                      </a:lnTo>
                      <a:lnTo>
                        <a:pt x="792480" y="105143"/>
                      </a:lnTo>
                      <a:lnTo>
                        <a:pt x="795286" y="108102"/>
                      </a:lnTo>
                      <a:lnTo>
                        <a:pt x="801052" y="108102"/>
                      </a:lnTo>
                      <a:lnTo>
                        <a:pt x="803859" y="105143"/>
                      </a:lnTo>
                      <a:lnTo>
                        <a:pt x="811796" y="90246"/>
                      </a:lnTo>
                      <a:close/>
                    </a:path>
                    <a:path w="858520" h="547370">
                      <a:moveTo>
                        <a:pt x="858012" y="5930"/>
                      </a:moveTo>
                      <a:lnTo>
                        <a:pt x="855205" y="2984"/>
                      </a:lnTo>
                      <a:lnTo>
                        <a:pt x="855205" y="0"/>
                      </a:lnTo>
                      <a:lnTo>
                        <a:pt x="849414" y="0"/>
                      </a:lnTo>
                      <a:lnTo>
                        <a:pt x="749731" y="33070"/>
                      </a:lnTo>
                      <a:lnTo>
                        <a:pt x="743940" y="33070"/>
                      </a:lnTo>
                      <a:lnTo>
                        <a:pt x="743940" y="41998"/>
                      </a:lnTo>
                      <a:lnTo>
                        <a:pt x="746925" y="41998"/>
                      </a:lnTo>
                      <a:lnTo>
                        <a:pt x="758329" y="60172"/>
                      </a:lnTo>
                      <a:lnTo>
                        <a:pt x="453275" y="309460"/>
                      </a:lnTo>
                      <a:lnTo>
                        <a:pt x="513727" y="309460"/>
                      </a:lnTo>
                      <a:lnTo>
                        <a:pt x="781088" y="90233"/>
                      </a:lnTo>
                      <a:lnTo>
                        <a:pt x="811822" y="90233"/>
                      </a:lnTo>
                      <a:lnTo>
                        <a:pt x="855205" y="8915"/>
                      </a:lnTo>
                      <a:lnTo>
                        <a:pt x="858012" y="8915"/>
                      </a:lnTo>
                      <a:lnTo>
                        <a:pt x="858012" y="5930"/>
                      </a:lnTo>
                      <a:close/>
                    </a:path>
                  </a:pathLst>
                </a:custGeom>
                <a:solidFill>
                  <a:srgbClr val="FFFFFF"/>
                </a:solidFill>
              </p:spPr>
              <p:txBody>
                <a:bodyPr wrap="square" lIns="0" tIns="0" rIns="0" bIns="0" rtlCol="0"/>
                <a:lstStyle/>
                <a:p>
                  <a:endParaRPr>
                    <a:latin typeface="Avenir Next LT Pro Light" panose="020B0304020202020204" pitchFamily="34" charset="0"/>
                  </a:endParaRPr>
                </a:p>
              </p:txBody>
            </p:sp>
            <p:pic>
              <p:nvPicPr>
                <p:cNvPr id="186" name="object 50">
                  <a:extLst>
                    <a:ext uri="{FF2B5EF4-FFF2-40B4-BE49-F238E27FC236}">
                      <a16:creationId xmlns:a16="http://schemas.microsoft.com/office/drawing/2014/main" id="{D68C86E2-F613-9E42-B0B3-57223DF9535B}"/>
                    </a:ext>
                  </a:extLst>
                </p:cNvPr>
                <p:cNvPicPr/>
                <p:nvPr/>
              </p:nvPicPr>
              <p:blipFill>
                <a:blip r:embed="rId7" cstate="print"/>
                <a:stretch>
                  <a:fillRect/>
                </a:stretch>
              </p:blipFill>
              <p:spPr>
                <a:xfrm>
                  <a:off x="10299503" y="3843424"/>
                  <a:ext cx="230941" cy="308055"/>
                </a:xfrm>
                <a:prstGeom prst="rect">
                  <a:avLst/>
                </a:prstGeom>
              </p:spPr>
            </p:pic>
            <p:pic>
              <p:nvPicPr>
                <p:cNvPr id="187" name="object 51">
                  <a:extLst>
                    <a:ext uri="{FF2B5EF4-FFF2-40B4-BE49-F238E27FC236}">
                      <a16:creationId xmlns:a16="http://schemas.microsoft.com/office/drawing/2014/main" id="{04EB76E1-796A-D34A-9D78-0CADA71310E6}"/>
                    </a:ext>
                  </a:extLst>
                </p:cNvPr>
                <p:cNvPicPr/>
                <p:nvPr/>
              </p:nvPicPr>
              <p:blipFill>
                <a:blip r:embed="rId8" cstate="print"/>
                <a:stretch>
                  <a:fillRect/>
                </a:stretch>
              </p:blipFill>
              <p:spPr>
                <a:xfrm>
                  <a:off x="9226772" y="4175955"/>
                  <a:ext cx="342993" cy="462682"/>
                </a:xfrm>
                <a:prstGeom prst="rect">
                  <a:avLst/>
                </a:prstGeom>
              </p:spPr>
            </p:pic>
            <p:sp>
              <p:nvSpPr>
                <p:cNvPr id="188" name="object 52">
                  <a:extLst>
                    <a:ext uri="{FF2B5EF4-FFF2-40B4-BE49-F238E27FC236}">
                      <a16:creationId xmlns:a16="http://schemas.microsoft.com/office/drawing/2014/main" id="{94F2FCA1-3303-A34B-B948-D7DB3D44134E}"/>
                    </a:ext>
                  </a:extLst>
                </p:cNvPr>
                <p:cNvSpPr/>
                <p:nvPr/>
              </p:nvSpPr>
              <p:spPr>
                <a:xfrm>
                  <a:off x="9328219" y="4255354"/>
                  <a:ext cx="547370" cy="366395"/>
                </a:xfrm>
                <a:custGeom>
                  <a:avLst/>
                  <a:gdLst/>
                  <a:ahLst/>
                  <a:cxnLst/>
                  <a:rect l="l" t="t" r="r" b="b"/>
                  <a:pathLst>
                    <a:path w="547370" h="366395">
                      <a:moveTo>
                        <a:pt x="489986" y="0"/>
                      </a:moveTo>
                      <a:lnTo>
                        <a:pt x="471470" y="0"/>
                      </a:lnTo>
                      <a:lnTo>
                        <a:pt x="529206" y="58206"/>
                      </a:lnTo>
                      <a:lnTo>
                        <a:pt x="0" y="366265"/>
                      </a:lnTo>
                      <a:lnTo>
                        <a:pt x="25802" y="366265"/>
                      </a:lnTo>
                      <a:lnTo>
                        <a:pt x="319975" y="195221"/>
                      </a:lnTo>
                      <a:lnTo>
                        <a:pt x="346264" y="195221"/>
                      </a:lnTo>
                      <a:lnTo>
                        <a:pt x="332866" y="187759"/>
                      </a:lnTo>
                      <a:lnTo>
                        <a:pt x="416369" y="139101"/>
                      </a:lnTo>
                      <a:lnTo>
                        <a:pt x="444153" y="139101"/>
                      </a:lnTo>
                      <a:lnTo>
                        <a:pt x="429261" y="131042"/>
                      </a:lnTo>
                      <a:lnTo>
                        <a:pt x="508092" y="85370"/>
                      </a:lnTo>
                      <a:lnTo>
                        <a:pt x="536828" y="85370"/>
                      </a:lnTo>
                      <a:lnTo>
                        <a:pt x="521545" y="77609"/>
                      </a:lnTo>
                      <a:lnTo>
                        <a:pt x="543201" y="65072"/>
                      </a:lnTo>
                      <a:lnTo>
                        <a:pt x="545256" y="64176"/>
                      </a:lnTo>
                      <a:lnTo>
                        <a:pt x="546191" y="62087"/>
                      </a:lnTo>
                      <a:lnTo>
                        <a:pt x="546191" y="59998"/>
                      </a:lnTo>
                      <a:lnTo>
                        <a:pt x="546751" y="58206"/>
                      </a:lnTo>
                      <a:lnTo>
                        <a:pt x="546191" y="56714"/>
                      </a:lnTo>
                      <a:lnTo>
                        <a:pt x="489986" y="0"/>
                      </a:lnTo>
                      <a:close/>
                    </a:path>
                  </a:pathLst>
                </a:custGeom>
                <a:solidFill>
                  <a:srgbClr val="FFFFFF"/>
                </a:solidFill>
              </p:spPr>
              <p:txBody>
                <a:bodyPr wrap="square" lIns="0" tIns="0" rIns="0" bIns="0" rtlCol="0"/>
                <a:lstStyle/>
                <a:p>
                  <a:endParaRPr>
                    <a:latin typeface="Avenir Next LT Pro Light" panose="020B0304020202020204" pitchFamily="34" charset="0"/>
                  </a:endParaRPr>
                </a:p>
              </p:txBody>
            </p:sp>
            <p:pic>
              <p:nvPicPr>
                <p:cNvPr id="189" name="object 53">
                  <a:extLst>
                    <a:ext uri="{FF2B5EF4-FFF2-40B4-BE49-F238E27FC236}">
                      <a16:creationId xmlns:a16="http://schemas.microsoft.com/office/drawing/2014/main" id="{5F8ED9CC-2F54-AB47-843D-626034A39AD8}"/>
                    </a:ext>
                  </a:extLst>
                </p:cNvPr>
                <p:cNvPicPr/>
                <p:nvPr/>
              </p:nvPicPr>
              <p:blipFill>
                <a:blip r:embed="rId9" cstate="print"/>
                <a:stretch>
                  <a:fillRect/>
                </a:stretch>
              </p:blipFill>
              <p:spPr>
                <a:xfrm>
                  <a:off x="9253489" y="4462516"/>
                  <a:ext cx="89721" cy="151936"/>
                </a:xfrm>
                <a:prstGeom prst="rect">
                  <a:avLst/>
                </a:prstGeom>
              </p:spPr>
            </p:pic>
            <p:pic>
              <p:nvPicPr>
                <p:cNvPr id="190" name="object 54">
                  <a:extLst>
                    <a:ext uri="{FF2B5EF4-FFF2-40B4-BE49-F238E27FC236}">
                      <a16:creationId xmlns:a16="http://schemas.microsoft.com/office/drawing/2014/main" id="{0FDC8529-F9BA-654E-9B03-4B85992BD4B2}"/>
                    </a:ext>
                  </a:extLst>
                </p:cNvPr>
                <p:cNvPicPr/>
                <p:nvPr/>
              </p:nvPicPr>
              <p:blipFill>
                <a:blip r:embed="rId10" cstate="print"/>
                <a:stretch>
                  <a:fillRect/>
                </a:stretch>
              </p:blipFill>
              <p:spPr>
                <a:xfrm>
                  <a:off x="9648196" y="4389983"/>
                  <a:ext cx="334004" cy="168654"/>
                </a:xfrm>
                <a:prstGeom prst="rect">
                  <a:avLst/>
                </a:prstGeom>
              </p:spPr>
            </p:pic>
            <p:sp>
              <p:nvSpPr>
                <p:cNvPr id="191" name="object 55">
                  <a:extLst>
                    <a:ext uri="{FF2B5EF4-FFF2-40B4-BE49-F238E27FC236}">
                      <a16:creationId xmlns:a16="http://schemas.microsoft.com/office/drawing/2014/main" id="{07CD7E7C-C16F-2644-8415-CC1226B0803A}"/>
                    </a:ext>
                  </a:extLst>
                </p:cNvPr>
                <p:cNvSpPr/>
                <p:nvPr/>
              </p:nvSpPr>
              <p:spPr>
                <a:xfrm>
                  <a:off x="9317938" y="4187897"/>
                  <a:ext cx="500380" cy="325755"/>
                </a:xfrm>
                <a:custGeom>
                  <a:avLst/>
                  <a:gdLst/>
                  <a:ahLst/>
                  <a:cxnLst/>
                  <a:rect l="l" t="t" r="r" b="b"/>
                  <a:pathLst>
                    <a:path w="500379" h="325754">
                      <a:moveTo>
                        <a:pt x="424926" y="0"/>
                      </a:moveTo>
                      <a:lnTo>
                        <a:pt x="404990" y="0"/>
                      </a:lnTo>
                      <a:lnTo>
                        <a:pt x="472048" y="58503"/>
                      </a:lnTo>
                      <a:lnTo>
                        <a:pt x="0" y="325666"/>
                      </a:lnTo>
                      <a:lnTo>
                        <a:pt x="25279" y="325666"/>
                      </a:lnTo>
                      <a:lnTo>
                        <a:pt x="481764" y="67459"/>
                      </a:lnTo>
                      <a:lnTo>
                        <a:pt x="500263" y="67459"/>
                      </a:lnTo>
                      <a:lnTo>
                        <a:pt x="487556" y="54623"/>
                      </a:lnTo>
                      <a:lnTo>
                        <a:pt x="424926" y="0"/>
                      </a:lnTo>
                      <a:close/>
                    </a:path>
                  </a:pathLst>
                </a:custGeom>
                <a:solidFill>
                  <a:srgbClr val="FFFFFF"/>
                </a:solidFill>
              </p:spPr>
              <p:txBody>
                <a:bodyPr wrap="square" lIns="0" tIns="0" rIns="0" bIns="0" rtlCol="0"/>
                <a:lstStyle/>
                <a:p>
                  <a:endParaRPr>
                    <a:latin typeface="Avenir Next LT Pro Light" panose="020B0304020202020204" pitchFamily="34" charset="0"/>
                  </a:endParaRPr>
                </a:p>
              </p:txBody>
            </p:sp>
            <p:pic>
              <p:nvPicPr>
                <p:cNvPr id="192" name="object 56">
                  <a:extLst>
                    <a:ext uri="{FF2B5EF4-FFF2-40B4-BE49-F238E27FC236}">
                      <a16:creationId xmlns:a16="http://schemas.microsoft.com/office/drawing/2014/main" id="{9F8CD585-44CB-0541-8584-11396FE7E62C}"/>
                    </a:ext>
                  </a:extLst>
                </p:cNvPr>
                <p:cNvPicPr/>
                <p:nvPr/>
              </p:nvPicPr>
              <p:blipFill>
                <a:blip r:embed="rId11" cstate="print"/>
                <a:stretch>
                  <a:fillRect/>
                </a:stretch>
              </p:blipFill>
              <p:spPr>
                <a:xfrm>
                  <a:off x="9836316" y="4340731"/>
                  <a:ext cx="105309" cy="88955"/>
                </a:xfrm>
                <a:prstGeom prst="rect">
                  <a:avLst/>
                </a:prstGeom>
              </p:spPr>
            </p:pic>
            <p:pic>
              <p:nvPicPr>
                <p:cNvPr id="193" name="object 57">
                  <a:extLst>
                    <a:ext uri="{FF2B5EF4-FFF2-40B4-BE49-F238E27FC236}">
                      <a16:creationId xmlns:a16="http://schemas.microsoft.com/office/drawing/2014/main" id="{60E1E68B-28AA-014C-AF49-AFAEC2B7CEC0}"/>
                    </a:ext>
                  </a:extLst>
                </p:cNvPr>
                <p:cNvPicPr/>
                <p:nvPr/>
              </p:nvPicPr>
              <p:blipFill>
                <a:blip r:embed="rId12" cstate="print"/>
                <a:stretch>
                  <a:fillRect/>
                </a:stretch>
              </p:blipFill>
              <p:spPr>
                <a:xfrm>
                  <a:off x="9451875" y="4172972"/>
                  <a:ext cx="290985" cy="152829"/>
                </a:xfrm>
                <a:prstGeom prst="rect">
                  <a:avLst/>
                </a:prstGeom>
              </p:spPr>
            </p:pic>
            <p:sp>
              <p:nvSpPr>
                <p:cNvPr id="194" name="object 58">
                  <a:extLst>
                    <a:ext uri="{FF2B5EF4-FFF2-40B4-BE49-F238E27FC236}">
                      <a16:creationId xmlns:a16="http://schemas.microsoft.com/office/drawing/2014/main" id="{CA0CA922-B08F-5C49-9593-D3C2F81BF824}"/>
                    </a:ext>
                  </a:extLst>
                </p:cNvPr>
                <p:cNvSpPr/>
                <p:nvPr/>
              </p:nvSpPr>
              <p:spPr>
                <a:xfrm>
                  <a:off x="3399833" y="3847003"/>
                  <a:ext cx="7002883" cy="325120"/>
                </a:xfrm>
                <a:custGeom>
                  <a:avLst/>
                  <a:gdLst/>
                  <a:ahLst/>
                  <a:cxnLst/>
                  <a:rect l="l" t="t" r="r" b="b"/>
                  <a:pathLst>
                    <a:path w="7082790" h="325120">
                      <a:moveTo>
                        <a:pt x="102019" y="0"/>
                      </a:moveTo>
                      <a:lnTo>
                        <a:pt x="0" y="162537"/>
                      </a:lnTo>
                      <a:lnTo>
                        <a:pt x="102019" y="325075"/>
                      </a:lnTo>
                      <a:lnTo>
                        <a:pt x="102019" y="243819"/>
                      </a:lnTo>
                      <a:lnTo>
                        <a:pt x="7082627" y="243819"/>
                      </a:lnTo>
                      <a:lnTo>
                        <a:pt x="7082627" y="81283"/>
                      </a:lnTo>
                      <a:lnTo>
                        <a:pt x="102019" y="81283"/>
                      </a:lnTo>
                      <a:lnTo>
                        <a:pt x="102019" y="0"/>
                      </a:lnTo>
                      <a:close/>
                    </a:path>
                  </a:pathLst>
                </a:custGeom>
                <a:solidFill>
                  <a:srgbClr val="EFEFEF">
                    <a:alpha val="65098"/>
                  </a:srgbClr>
                </a:solidFill>
              </p:spPr>
              <p:txBody>
                <a:bodyPr wrap="square" lIns="0" tIns="0" rIns="0" bIns="0" rtlCol="0"/>
                <a:lstStyle/>
                <a:p>
                  <a:endParaRPr>
                    <a:latin typeface="Avenir Next LT Pro Light" panose="020B0304020202020204" pitchFamily="34" charset="0"/>
                  </a:endParaRPr>
                </a:p>
              </p:txBody>
            </p:sp>
            <p:sp>
              <p:nvSpPr>
                <p:cNvPr id="195" name="object 59">
                  <a:extLst>
                    <a:ext uri="{FF2B5EF4-FFF2-40B4-BE49-F238E27FC236}">
                      <a16:creationId xmlns:a16="http://schemas.microsoft.com/office/drawing/2014/main" id="{216641F5-264C-FC49-889C-49D6B864DF4D}"/>
                    </a:ext>
                  </a:extLst>
                </p:cNvPr>
                <p:cNvSpPr/>
                <p:nvPr/>
              </p:nvSpPr>
              <p:spPr>
                <a:xfrm>
                  <a:off x="5608376" y="3884931"/>
                  <a:ext cx="0" cy="2015489"/>
                </a:xfrm>
                <a:custGeom>
                  <a:avLst/>
                  <a:gdLst/>
                  <a:ahLst/>
                  <a:cxnLst/>
                  <a:rect l="l" t="t" r="r" b="b"/>
                  <a:pathLst>
                    <a:path h="2015489">
                      <a:moveTo>
                        <a:pt x="0" y="0"/>
                      </a:moveTo>
                      <a:lnTo>
                        <a:pt x="0" y="2015435"/>
                      </a:lnTo>
                    </a:path>
                  </a:pathLst>
                </a:custGeom>
                <a:ln w="19812">
                  <a:solidFill>
                    <a:srgbClr val="B7B7B7"/>
                  </a:solidFill>
                </a:ln>
              </p:spPr>
              <p:txBody>
                <a:bodyPr wrap="square" lIns="0" tIns="0" rIns="0" bIns="0" rtlCol="0"/>
                <a:lstStyle/>
                <a:p>
                  <a:endParaRPr>
                    <a:latin typeface="Avenir Next LT Pro Light" panose="020B0304020202020204" pitchFamily="34" charset="0"/>
                  </a:endParaRPr>
                </a:p>
              </p:txBody>
            </p:sp>
          </p:grpSp>
          <p:sp>
            <p:nvSpPr>
              <p:cNvPr id="122" name="object 61">
                <a:extLst>
                  <a:ext uri="{FF2B5EF4-FFF2-40B4-BE49-F238E27FC236}">
                    <a16:creationId xmlns:a16="http://schemas.microsoft.com/office/drawing/2014/main" id="{801B6DA6-E26F-534D-9A60-3E11E3E21275}"/>
                  </a:ext>
                </a:extLst>
              </p:cNvPr>
              <p:cNvSpPr txBox="1"/>
              <p:nvPr/>
            </p:nvSpPr>
            <p:spPr>
              <a:xfrm>
                <a:off x="5105400" y="5929288"/>
                <a:ext cx="1155065" cy="166712"/>
              </a:xfrm>
              <a:prstGeom prst="rect">
                <a:avLst/>
              </a:prstGeom>
            </p:spPr>
            <p:txBody>
              <a:bodyPr vert="horz" wrap="square" lIns="0" tIns="12700" rIns="0" bIns="0" rtlCol="0">
                <a:spAutoFit/>
              </a:bodyPr>
              <a:lstStyle/>
              <a:p>
                <a:pPr marL="12700">
                  <a:lnSpc>
                    <a:spcPct val="100000"/>
                  </a:lnSpc>
                  <a:spcBef>
                    <a:spcPts val="100"/>
                  </a:spcBef>
                </a:pPr>
                <a:r>
                  <a:rPr sz="1000" b="1" spc="20" dirty="0">
                    <a:latin typeface="Avenir Next LT Pro Light" panose="020B0304020202020204" pitchFamily="34" charset="0"/>
                    <a:cs typeface="Trebuchet MS"/>
                  </a:rPr>
                  <a:t>$100’s</a:t>
                </a:r>
                <a:r>
                  <a:rPr sz="1000" b="1" spc="5" dirty="0">
                    <a:latin typeface="Avenir Next LT Pro Light" panose="020B0304020202020204" pitchFamily="34" charset="0"/>
                    <a:cs typeface="Trebuchet MS"/>
                  </a:rPr>
                  <a:t> </a:t>
                </a:r>
                <a:r>
                  <a:rPr sz="1000" b="1" spc="30" dirty="0">
                    <a:latin typeface="Avenir Next LT Pro Light" panose="020B0304020202020204" pitchFamily="34" charset="0"/>
                    <a:cs typeface="Trebuchet MS"/>
                  </a:rPr>
                  <a:t>of</a:t>
                </a:r>
                <a:r>
                  <a:rPr sz="1000" b="1" spc="40" dirty="0">
                    <a:latin typeface="Avenir Next LT Pro Light" panose="020B0304020202020204" pitchFamily="34" charset="0"/>
                    <a:cs typeface="Trebuchet MS"/>
                  </a:rPr>
                  <a:t> </a:t>
                </a:r>
                <a:r>
                  <a:rPr sz="1000" b="1" spc="5" dirty="0">
                    <a:latin typeface="Avenir Next LT Pro Light" panose="020B0304020202020204" pitchFamily="34" charset="0"/>
                    <a:cs typeface="Trebuchet MS"/>
                  </a:rPr>
                  <a:t>Trillions</a:t>
                </a:r>
                <a:endParaRPr sz="1000" dirty="0">
                  <a:latin typeface="Avenir Next LT Pro Light" panose="020B0304020202020204" pitchFamily="34" charset="0"/>
                  <a:cs typeface="Trebuchet MS"/>
                </a:endParaRPr>
              </a:p>
            </p:txBody>
          </p:sp>
          <p:sp>
            <p:nvSpPr>
              <p:cNvPr id="128" name="object 63">
                <a:extLst>
                  <a:ext uri="{FF2B5EF4-FFF2-40B4-BE49-F238E27FC236}">
                    <a16:creationId xmlns:a16="http://schemas.microsoft.com/office/drawing/2014/main" id="{1B3F38A7-AAE7-344C-B426-A52719B73314}"/>
                  </a:ext>
                </a:extLst>
              </p:cNvPr>
              <p:cNvSpPr txBox="1"/>
              <p:nvPr/>
            </p:nvSpPr>
            <p:spPr>
              <a:xfrm>
                <a:off x="8382000" y="5310261"/>
                <a:ext cx="518015" cy="166712"/>
              </a:xfrm>
              <a:prstGeom prst="rect">
                <a:avLst/>
              </a:prstGeom>
            </p:spPr>
            <p:txBody>
              <a:bodyPr vert="horz" wrap="square" lIns="0" tIns="12700" rIns="0" bIns="0" rtlCol="0">
                <a:spAutoFit/>
              </a:bodyPr>
              <a:lstStyle/>
              <a:p>
                <a:pPr marL="12700">
                  <a:lnSpc>
                    <a:spcPct val="100000"/>
                  </a:lnSpc>
                  <a:spcBef>
                    <a:spcPts val="100"/>
                  </a:spcBef>
                </a:pPr>
                <a:r>
                  <a:rPr sz="1000" spc="65" dirty="0">
                    <a:latin typeface="Avenir Next LT Pro Light" panose="020B0304020202020204" pitchFamily="34" charset="0"/>
                    <a:cs typeface="Trebuchet MS"/>
                  </a:rPr>
                  <a:t>$</a:t>
                </a:r>
                <a:r>
                  <a:rPr lang="en-US" sz="1000" spc="65" dirty="0">
                    <a:latin typeface="Avenir Next LT Pro Light" panose="020B0304020202020204" pitchFamily="34" charset="0"/>
                    <a:cs typeface="Trebuchet MS"/>
                  </a:rPr>
                  <a:t>90</a:t>
                </a:r>
                <a:r>
                  <a:rPr sz="1000" spc="65" dirty="0">
                    <a:latin typeface="Avenir Next LT Pro Light" panose="020B0304020202020204" pitchFamily="34" charset="0"/>
                    <a:cs typeface="Trebuchet MS"/>
                  </a:rPr>
                  <a:t>T</a:t>
                </a:r>
                <a:endParaRPr sz="1000" dirty="0">
                  <a:latin typeface="Avenir Next LT Pro Light" panose="020B0304020202020204" pitchFamily="34" charset="0"/>
                  <a:cs typeface="Trebuchet MS"/>
                </a:endParaRPr>
              </a:p>
            </p:txBody>
          </p:sp>
          <p:sp>
            <p:nvSpPr>
              <p:cNvPr id="147" name="object 66">
                <a:extLst>
                  <a:ext uri="{FF2B5EF4-FFF2-40B4-BE49-F238E27FC236}">
                    <a16:creationId xmlns:a16="http://schemas.microsoft.com/office/drawing/2014/main" id="{E5CA18B3-4CCA-FA4B-827F-1A83DC03FF8E}"/>
                  </a:ext>
                </a:extLst>
              </p:cNvPr>
              <p:cNvSpPr/>
              <p:nvPr/>
            </p:nvSpPr>
            <p:spPr>
              <a:xfrm>
                <a:off x="8596126" y="4763912"/>
                <a:ext cx="0" cy="536575"/>
              </a:xfrm>
              <a:custGeom>
                <a:avLst/>
                <a:gdLst/>
                <a:ahLst/>
                <a:cxnLst/>
                <a:rect l="l" t="t" r="r" b="b"/>
                <a:pathLst>
                  <a:path h="536575">
                    <a:moveTo>
                      <a:pt x="0" y="0"/>
                    </a:moveTo>
                    <a:lnTo>
                      <a:pt x="0" y="536472"/>
                    </a:lnTo>
                  </a:path>
                </a:pathLst>
              </a:custGeom>
              <a:ln w="19812">
                <a:solidFill>
                  <a:srgbClr val="B7B7B7"/>
                </a:solidFill>
              </a:ln>
            </p:spPr>
            <p:txBody>
              <a:bodyPr wrap="square" lIns="0" tIns="0" rIns="0" bIns="0" rtlCol="0"/>
              <a:lstStyle/>
              <a:p>
                <a:endParaRPr>
                  <a:latin typeface="Avenir Next LT Pro Light" panose="020B0304020202020204" pitchFamily="34" charset="0"/>
                </a:endParaRPr>
              </a:p>
            </p:txBody>
          </p:sp>
          <p:sp>
            <p:nvSpPr>
              <p:cNvPr id="157" name="object 68">
                <a:extLst>
                  <a:ext uri="{FF2B5EF4-FFF2-40B4-BE49-F238E27FC236}">
                    <a16:creationId xmlns:a16="http://schemas.microsoft.com/office/drawing/2014/main" id="{5B53E92E-2E5C-6A4B-99B4-E53727FF7405}"/>
                  </a:ext>
                </a:extLst>
              </p:cNvPr>
              <p:cNvSpPr txBox="1"/>
              <p:nvPr/>
            </p:nvSpPr>
            <p:spPr>
              <a:xfrm>
                <a:off x="8030851" y="6293165"/>
                <a:ext cx="2677160" cy="299720"/>
              </a:xfrm>
              <a:prstGeom prst="rect">
                <a:avLst/>
              </a:prstGeom>
            </p:spPr>
            <p:txBody>
              <a:bodyPr vert="horz" wrap="square" lIns="0" tIns="12700" rIns="0" bIns="0" rtlCol="0">
                <a:spAutoFit/>
              </a:bodyPr>
              <a:lstStyle/>
              <a:p>
                <a:pPr marL="12700">
                  <a:lnSpc>
                    <a:spcPct val="100000"/>
                  </a:lnSpc>
                  <a:spcBef>
                    <a:spcPts val="100"/>
                  </a:spcBef>
                </a:pPr>
                <a:r>
                  <a:rPr sz="1800" spc="25" dirty="0">
                    <a:latin typeface="Avenir Next LT Pro Light" panose="020B0304020202020204" pitchFamily="34" charset="0"/>
                    <a:cs typeface="Arial"/>
                  </a:rPr>
                  <a:t>Current</a:t>
                </a:r>
                <a:r>
                  <a:rPr sz="1800" spc="-30" dirty="0">
                    <a:latin typeface="Avenir Next LT Pro Light" panose="020B0304020202020204" pitchFamily="34" charset="0"/>
                    <a:cs typeface="Arial"/>
                  </a:rPr>
                  <a:t> </a:t>
                </a:r>
                <a:r>
                  <a:rPr sz="1800" spc="10" dirty="0">
                    <a:latin typeface="Avenir Next LT Pro Light" panose="020B0304020202020204" pitchFamily="34" charset="0"/>
                    <a:cs typeface="Arial"/>
                  </a:rPr>
                  <a:t>Investable</a:t>
                </a:r>
                <a:r>
                  <a:rPr sz="1800" spc="-30" dirty="0">
                    <a:latin typeface="Avenir Next LT Pro Light" panose="020B0304020202020204" pitchFamily="34" charset="0"/>
                    <a:cs typeface="Arial"/>
                  </a:rPr>
                  <a:t> </a:t>
                </a:r>
                <a:r>
                  <a:rPr sz="1800" spc="-15" dirty="0">
                    <a:latin typeface="Avenir Next LT Pro Light" panose="020B0304020202020204" pitchFamily="34" charset="0"/>
                    <a:cs typeface="Arial"/>
                  </a:rPr>
                  <a:t>Assets</a:t>
                </a:r>
                <a:endParaRPr sz="1800" dirty="0">
                  <a:latin typeface="Avenir Next LT Pro Light" panose="020B0304020202020204" pitchFamily="34" charset="0"/>
                  <a:cs typeface="Arial"/>
                </a:endParaRPr>
              </a:p>
            </p:txBody>
          </p:sp>
          <p:sp>
            <p:nvSpPr>
              <p:cNvPr id="159" name="object 69">
                <a:extLst>
                  <a:ext uri="{FF2B5EF4-FFF2-40B4-BE49-F238E27FC236}">
                    <a16:creationId xmlns:a16="http://schemas.microsoft.com/office/drawing/2014/main" id="{2BDC1F2D-92F1-9848-933D-2A7A4000E84D}"/>
                  </a:ext>
                </a:extLst>
              </p:cNvPr>
              <p:cNvSpPr txBox="1"/>
              <p:nvPr/>
            </p:nvSpPr>
            <p:spPr>
              <a:xfrm>
                <a:off x="3048001" y="6319012"/>
                <a:ext cx="4629812" cy="257506"/>
              </a:xfrm>
              <a:prstGeom prst="rect">
                <a:avLst/>
              </a:prstGeom>
            </p:spPr>
            <p:txBody>
              <a:bodyPr vert="horz" wrap="square" lIns="0" tIns="12700" rIns="0" bIns="0" rtlCol="0">
                <a:spAutoFit/>
              </a:bodyPr>
              <a:lstStyle/>
              <a:p>
                <a:pPr marL="12700" marR="5080" indent="472440">
                  <a:lnSpc>
                    <a:spcPct val="105000"/>
                  </a:lnSpc>
                  <a:spcBef>
                    <a:spcPts val="100"/>
                  </a:spcBef>
                </a:pPr>
                <a:r>
                  <a:rPr sz="1600" spc="55" dirty="0">
                    <a:latin typeface="Avenir Next LT Pro Light" panose="020B0304020202020204" pitchFamily="34" charset="0"/>
                    <a:cs typeface="Trebuchet MS"/>
                  </a:rPr>
                  <a:t>Assets </a:t>
                </a:r>
                <a:r>
                  <a:rPr sz="1600" spc="-5" dirty="0">
                    <a:latin typeface="Avenir Next LT Pro Light" panose="020B0304020202020204" pitchFamily="34" charset="0"/>
                    <a:cs typeface="Trebuchet MS"/>
                  </a:rPr>
                  <a:t>Currently </a:t>
                </a:r>
                <a:r>
                  <a:rPr sz="1600" dirty="0">
                    <a:latin typeface="Avenir Next LT Pro Light" panose="020B0304020202020204" pitchFamily="34" charset="0"/>
                    <a:cs typeface="Trebuchet MS"/>
                  </a:rPr>
                  <a:t> </a:t>
                </a:r>
                <a:r>
                  <a:rPr sz="1600" spc="-10" dirty="0">
                    <a:latin typeface="Avenir Next LT Pro Light" panose="020B0304020202020204" pitchFamily="34" charset="0"/>
                    <a:cs typeface="Trebuchet MS"/>
                  </a:rPr>
                  <a:t>Unavailable</a:t>
                </a:r>
                <a:r>
                  <a:rPr sz="1600" spc="-65" dirty="0">
                    <a:latin typeface="Avenir Next LT Pro Light" panose="020B0304020202020204" pitchFamily="34" charset="0"/>
                    <a:cs typeface="Trebuchet MS"/>
                  </a:rPr>
                  <a:t> </a:t>
                </a:r>
                <a:r>
                  <a:rPr sz="1600" spc="-5" dirty="0">
                    <a:latin typeface="Avenir Next LT Pro Light" panose="020B0304020202020204" pitchFamily="34" charset="0"/>
                    <a:cs typeface="Trebuchet MS"/>
                  </a:rPr>
                  <a:t>for</a:t>
                </a:r>
                <a:r>
                  <a:rPr sz="1600" spc="-65" dirty="0">
                    <a:latin typeface="Avenir Next LT Pro Light" panose="020B0304020202020204" pitchFamily="34" charset="0"/>
                    <a:cs typeface="Trebuchet MS"/>
                  </a:rPr>
                  <a:t> </a:t>
                </a:r>
                <a:r>
                  <a:rPr sz="1600" spc="5" dirty="0">
                    <a:latin typeface="Avenir Next LT Pro Light" panose="020B0304020202020204" pitchFamily="34" charset="0"/>
                    <a:cs typeface="Trebuchet MS"/>
                  </a:rPr>
                  <a:t>Investment</a:t>
                </a:r>
                <a:endParaRPr sz="1600" dirty="0">
                  <a:latin typeface="Avenir Next LT Pro Light" panose="020B0304020202020204" pitchFamily="34" charset="0"/>
                  <a:cs typeface="Trebuchet MS"/>
                </a:endParaRPr>
              </a:p>
            </p:txBody>
          </p:sp>
          <p:sp>
            <p:nvSpPr>
              <p:cNvPr id="160" name="object 70">
                <a:extLst>
                  <a:ext uri="{FF2B5EF4-FFF2-40B4-BE49-F238E27FC236}">
                    <a16:creationId xmlns:a16="http://schemas.microsoft.com/office/drawing/2014/main" id="{A42EAE31-6D90-9048-A1A7-DF54ADDE3D2A}"/>
                  </a:ext>
                </a:extLst>
              </p:cNvPr>
              <p:cNvSpPr/>
              <p:nvPr/>
            </p:nvSpPr>
            <p:spPr>
              <a:xfrm>
                <a:off x="3429001" y="6066917"/>
                <a:ext cx="4234716" cy="252095"/>
              </a:xfrm>
              <a:custGeom>
                <a:avLst/>
                <a:gdLst/>
                <a:ahLst/>
                <a:cxnLst/>
                <a:rect l="l" t="t" r="r" b="b"/>
                <a:pathLst>
                  <a:path w="2466975" h="252095">
                    <a:moveTo>
                      <a:pt x="2466699" y="2"/>
                    </a:moveTo>
                    <a:lnTo>
                      <a:pt x="2465048" y="49048"/>
                    </a:lnTo>
                    <a:lnTo>
                      <a:pt x="2460548" y="89099"/>
                    </a:lnTo>
                    <a:lnTo>
                      <a:pt x="2453874" y="116102"/>
                    </a:lnTo>
                    <a:lnTo>
                      <a:pt x="2445701" y="126004"/>
                    </a:lnTo>
                    <a:lnTo>
                      <a:pt x="1254348" y="126001"/>
                    </a:lnTo>
                    <a:lnTo>
                      <a:pt x="1246174" y="135903"/>
                    </a:lnTo>
                    <a:lnTo>
                      <a:pt x="1239500" y="162906"/>
                    </a:lnTo>
                    <a:lnTo>
                      <a:pt x="1235000" y="202957"/>
                    </a:lnTo>
                    <a:lnTo>
                      <a:pt x="1233350" y="252002"/>
                    </a:lnTo>
                    <a:lnTo>
                      <a:pt x="1231699" y="202957"/>
                    </a:lnTo>
                    <a:lnTo>
                      <a:pt x="1227199" y="162906"/>
                    </a:lnTo>
                    <a:lnTo>
                      <a:pt x="1220524" y="135903"/>
                    </a:lnTo>
                    <a:lnTo>
                      <a:pt x="1212351" y="126001"/>
                    </a:lnTo>
                    <a:lnTo>
                      <a:pt x="20998" y="126001"/>
                    </a:lnTo>
                    <a:lnTo>
                      <a:pt x="12824" y="116099"/>
                    </a:lnTo>
                    <a:lnTo>
                      <a:pt x="6150" y="89096"/>
                    </a:lnTo>
                    <a:lnTo>
                      <a:pt x="1650" y="49045"/>
                    </a:lnTo>
                    <a:lnTo>
                      <a:pt x="0" y="0"/>
                    </a:lnTo>
                  </a:path>
                </a:pathLst>
              </a:custGeom>
              <a:ln w="9525">
                <a:solidFill>
                  <a:srgbClr val="006AB6"/>
                </a:solidFill>
              </a:ln>
            </p:spPr>
            <p:txBody>
              <a:bodyPr wrap="square" lIns="0" tIns="0" rIns="0" bIns="0" rtlCol="0"/>
              <a:lstStyle/>
              <a:p>
                <a:endParaRPr>
                  <a:latin typeface="Avenir Next LT Pro Light" panose="020B0304020202020204" pitchFamily="34" charset="0"/>
                </a:endParaRPr>
              </a:p>
            </p:txBody>
          </p:sp>
          <p:sp>
            <p:nvSpPr>
              <p:cNvPr id="161" name="object 71">
                <a:extLst>
                  <a:ext uri="{FF2B5EF4-FFF2-40B4-BE49-F238E27FC236}">
                    <a16:creationId xmlns:a16="http://schemas.microsoft.com/office/drawing/2014/main" id="{C8E12955-F1BC-2840-B752-8CB7DF281DE5}"/>
                  </a:ext>
                </a:extLst>
              </p:cNvPr>
              <p:cNvSpPr txBox="1"/>
              <p:nvPr/>
            </p:nvSpPr>
            <p:spPr>
              <a:xfrm>
                <a:off x="10166288" y="3569066"/>
                <a:ext cx="495052" cy="166712"/>
              </a:xfrm>
              <a:prstGeom prst="rect">
                <a:avLst/>
              </a:prstGeom>
            </p:spPr>
            <p:txBody>
              <a:bodyPr vert="horz" wrap="square" lIns="0" tIns="12700" rIns="0" bIns="0" rtlCol="0">
                <a:spAutoFit/>
              </a:bodyPr>
              <a:lstStyle/>
              <a:p>
                <a:pPr marL="12700">
                  <a:lnSpc>
                    <a:spcPct val="100000"/>
                  </a:lnSpc>
                  <a:spcBef>
                    <a:spcPts val="100"/>
                  </a:spcBef>
                </a:pPr>
                <a:r>
                  <a:rPr sz="1000" b="1" spc="35" dirty="0">
                    <a:latin typeface="Avenir Next LT Pro Light" panose="020B0304020202020204" pitchFamily="34" charset="0"/>
                    <a:cs typeface="Arial"/>
                  </a:rPr>
                  <a:t>B</a:t>
                </a:r>
                <a:r>
                  <a:rPr sz="1000" b="1" spc="30" dirty="0">
                    <a:latin typeface="Avenir Next LT Pro Light" panose="020B0304020202020204" pitchFamily="34" charset="0"/>
                    <a:cs typeface="Arial"/>
                  </a:rPr>
                  <a:t>i</a:t>
                </a:r>
                <a:r>
                  <a:rPr sz="1000" b="1" spc="40" dirty="0">
                    <a:latin typeface="Avenir Next LT Pro Light" panose="020B0304020202020204" pitchFamily="34" charset="0"/>
                    <a:cs typeface="Arial"/>
                  </a:rPr>
                  <a:t>t</a:t>
                </a:r>
                <a:r>
                  <a:rPr sz="1000" b="1" spc="25" dirty="0">
                    <a:latin typeface="Avenir Next LT Pro Light" panose="020B0304020202020204" pitchFamily="34" charset="0"/>
                    <a:cs typeface="Arial"/>
                  </a:rPr>
                  <a:t>c</a:t>
                </a:r>
                <a:r>
                  <a:rPr sz="1000" b="1" spc="35" dirty="0">
                    <a:latin typeface="Avenir Next LT Pro Light" panose="020B0304020202020204" pitchFamily="34" charset="0"/>
                    <a:cs typeface="Arial"/>
                  </a:rPr>
                  <a:t>o</a:t>
                </a:r>
                <a:r>
                  <a:rPr sz="1000" b="1" spc="30" dirty="0">
                    <a:latin typeface="Avenir Next LT Pro Light" panose="020B0304020202020204" pitchFamily="34" charset="0"/>
                    <a:cs typeface="Arial"/>
                  </a:rPr>
                  <a:t>i</a:t>
                </a:r>
                <a:r>
                  <a:rPr sz="1000" b="1" dirty="0">
                    <a:latin typeface="Avenir Next LT Pro Light" panose="020B0304020202020204" pitchFamily="34" charset="0"/>
                    <a:cs typeface="Arial"/>
                  </a:rPr>
                  <a:t>n</a:t>
                </a:r>
                <a:endParaRPr sz="1000" dirty="0">
                  <a:latin typeface="Avenir Next LT Pro Light" panose="020B0304020202020204" pitchFamily="34" charset="0"/>
                  <a:cs typeface="Arial"/>
                </a:endParaRPr>
              </a:p>
            </p:txBody>
          </p:sp>
          <p:sp>
            <p:nvSpPr>
              <p:cNvPr id="162" name="object 72">
                <a:extLst>
                  <a:ext uri="{FF2B5EF4-FFF2-40B4-BE49-F238E27FC236}">
                    <a16:creationId xmlns:a16="http://schemas.microsoft.com/office/drawing/2014/main" id="{0CADA5E0-BA9F-8D4B-93C4-DB43BAAEA997}"/>
                  </a:ext>
                </a:extLst>
              </p:cNvPr>
              <p:cNvSpPr txBox="1"/>
              <p:nvPr/>
            </p:nvSpPr>
            <p:spPr>
              <a:xfrm>
                <a:off x="9244586" y="3569066"/>
                <a:ext cx="775335" cy="330200"/>
              </a:xfrm>
              <a:prstGeom prst="rect">
                <a:avLst/>
              </a:prstGeom>
            </p:spPr>
            <p:txBody>
              <a:bodyPr vert="horz" wrap="square" lIns="0" tIns="12700" rIns="0" bIns="0" rtlCol="0">
                <a:spAutoFit/>
              </a:bodyPr>
              <a:lstStyle/>
              <a:p>
                <a:pPr algn="ctr">
                  <a:lnSpc>
                    <a:spcPct val="100000"/>
                  </a:lnSpc>
                  <a:spcBef>
                    <a:spcPts val="100"/>
                  </a:spcBef>
                </a:pPr>
                <a:r>
                  <a:rPr sz="1000" b="1" spc="65" dirty="0">
                    <a:solidFill>
                      <a:srgbClr val="FFFFFF"/>
                    </a:solidFill>
                    <a:latin typeface="Avenir Next LT Pro Light" panose="020B0304020202020204" pitchFamily="34" charset="0"/>
                    <a:cs typeface="Trebuchet MS"/>
                  </a:rPr>
                  <a:t>Gold</a:t>
                </a:r>
                <a:endParaRPr sz="1000" dirty="0">
                  <a:latin typeface="Avenir Next LT Pro Light" panose="020B0304020202020204" pitchFamily="34" charset="0"/>
                  <a:cs typeface="Trebuchet MS"/>
                </a:endParaRPr>
              </a:p>
              <a:p>
                <a:pPr algn="ctr">
                  <a:lnSpc>
                    <a:spcPct val="100000"/>
                  </a:lnSpc>
                </a:pPr>
                <a:r>
                  <a:rPr sz="1000" b="1" spc="60" dirty="0">
                    <a:solidFill>
                      <a:srgbClr val="FFFFFF"/>
                    </a:solidFill>
                    <a:latin typeface="Avenir Next LT Pro Light" panose="020B0304020202020204" pitchFamily="34" charset="0"/>
                    <a:cs typeface="Trebuchet MS"/>
                  </a:rPr>
                  <a:t>Market</a:t>
                </a:r>
                <a:r>
                  <a:rPr sz="1000" b="1" spc="15" dirty="0">
                    <a:solidFill>
                      <a:srgbClr val="FFFFFF"/>
                    </a:solidFill>
                    <a:latin typeface="Avenir Next LT Pro Light" panose="020B0304020202020204" pitchFamily="34" charset="0"/>
                    <a:cs typeface="Trebuchet MS"/>
                  </a:rPr>
                  <a:t> </a:t>
                </a:r>
                <a:r>
                  <a:rPr sz="1000" b="1" spc="65" dirty="0">
                    <a:solidFill>
                      <a:srgbClr val="FFFFFF"/>
                    </a:solidFill>
                    <a:latin typeface="Avenir Next LT Pro Light" panose="020B0304020202020204" pitchFamily="34" charset="0"/>
                    <a:cs typeface="Trebuchet MS"/>
                  </a:rPr>
                  <a:t>Cap</a:t>
                </a:r>
                <a:endParaRPr sz="1000" dirty="0">
                  <a:latin typeface="Avenir Next LT Pro Light" panose="020B0304020202020204" pitchFamily="34" charset="0"/>
                  <a:cs typeface="Trebuchet MS"/>
                </a:endParaRPr>
              </a:p>
            </p:txBody>
          </p:sp>
          <p:sp>
            <p:nvSpPr>
              <p:cNvPr id="163" name="object 75">
                <a:extLst>
                  <a:ext uri="{FF2B5EF4-FFF2-40B4-BE49-F238E27FC236}">
                    <a16:creationId xmlns:a16="http://schemas.microsoft.com/office/drawing/2014/main" id="{153FB52B-BDAB-8C40-ADC0-3344C1754AC6}"/>
                  </a:ext>
                </a:extLst>
              </p:cNvPr>
              <p:cNvSpPr txBox="1"/>
              <p:nvPr/>
            </p:nvSpPr>
            <p:spPr>
              <a:xfrm>
                <a:off x="8267663" y="3548279"/>
                <a:ext cx="547370" cy="330200"/>
              </a:xfrm>
              <a:prstGeom prst="rect">
                <a:avLst/>
              </a:prstGeom>
            </p:spPr>
            <p:txBody>
              <a:bodyPr vert="horz" wrap="square" lIns="0" tIns="12700" rIns="0" bIns="0" rtlCol="0">
                <a:spAutoFit/>
              </a:bodyPr>
              <a:lstStyle/>
              <a:p>
                <a:pPr marL="12700" marR="5080" indent="84455">
                  <a:lnSpc>
                    <a:spcPct val="100000"/>
                  </a:lnSpc>
                  <a:spcBef>
                    <a:spcPts val="100"/>
                  </a:spcBef>
                </a:pPr>
                <a:r>
                  <a:rPr sz="1000" b="1" spc="45" dirty="0">
                    <a:solidFill>
                      <a:srgbClr val="FFFFFF"/>
                    </a:solidFill>
                    <a:latin typeface="Avenir Next LT Pro Light" panose="020B0304020202020204" pitchFamily="34" charset="0"/>
                    <a:cs typeface="Trebuchet MS"/>
                  </a:rPr>
                  <a:t>Stock </a:t>
                </a:r>
                <a:r>
                  <a:rPr sz="1000" b="1" spc="50" dirty="0">
                    <a:solidFill>
                      <a:srgbClr val="FFFFFF"/>
                    </a:solidFill>
                    <a:latin typeface="Avenir Next LT Pro Light" panose="020B0304020202020204" pitchFamily="34" charset="0"/>
                    <a:cs typeface="Trebuchet MS"/>
                  </a:rPr>
                  <a:t> </a:t>
                </a:r>
                <a:r>
                  <a:rPr sz="1000" b="1" spc="155" dirty="0">
                    <a:solidFill>
                      <a:srgbClr val="FFFFFF"/>
                    </a:solidFill>
                    <a:latin typeface="Avenir Next LT Pro Light" panose="020B0304020202020204" pitchFamily="34" charset="0"/>
                    <a:cs typeface="Trebuchet MS"/>
                  </a:rPr>
                  <a:t>M</a:t>
                </a:r>
                <a:r>
                  <a:rPr sz="1000" b="1" spc="114" dirty="0">
                    <a:solidFill>
                      <a:srgbClr val="FFFFFF"/>
                    </a:solidFill>
                    <a:latin typeface="Avenir Next LT Pro Light" panose="020B0304020202020204" pitchFamily="34" charset="0"/>
                    <a:cs typeface="Trebuchet MS"/>
                  </a:rPr>
                  <a:t>a</a:t>
                </a:r>
                <a:r>
                  <a:rPr sz="1000" b="1" spc="15" dirty="0">
                    <a:solidFill>
                      <a:srgbClr val="FFFFFF"/>
                    </a:solidFill>
                    <a:latin typeface="Avenir Next LT Pro Light" panose="020B0304020202020204" pitchFamily="34" charset="0"/>
                    <a:cs typeface="Trebuchet MS"/>
                  </a:rPr>
                  <a:t>r</a:t>
                </a:r>
                <a:r>
                  <a:rPr sz="1000" b="1" spc="30" dirty="0">
                    <a:solidFill>
                      <a:srgbClr val="FFFFFF"/>
                    </a:solidFill>
                    <a:latin typeface="Avenir Next LT Pro Light" panose="020B0304020202020204" pitchFamily="34" charset="0"/>
                    <a:cs typeface="Trebuchet MS"/>
                  </a:rPr>
                  <a:t>ke</a:t>
                </a:r>
                <a:r>
                  <a:rPr sz="1000" b="1" spc="50" dirty="0">
                    <a:solidFill>
                      <a:srgbClr val="FFFFFF"/>
                    </a:solidFill>
                    <a:latin typeface="Avenir Next LT Pro Light" panose="020B0304020202020204" pitchFamily="34" charset="0"/>
                    <a:cs typeface="Trebuchet MS"/>
                  </a:rPr>
                  <a:t>t</a:t>
                </a:r>
                <a:r>
                  <a:rPr sz="1000" b="1" spc="30" dirty="0">
                    <a:solidFill>
                      <a:srgbClr val="FFFFFF"/>
                    </a:solidFill>
                    <a:latin typeface="Avenir Next LT Pro Light" panose="020B0304020202020204" pitchFamily="34" charset="0"/>
                    <a:cs typeface="Trebuchet MS"/>
                  </a:rPr>
                  <a:t>s</a:t>
                </a:r>
                <a:endParaRPr sz="1000" dirty="0">
                  <a:latin typeface="Avenir Next LT Pro Light" panose="020B0304020202020204" pitchFamily="34" charset="0"/>
                  <a:cs typeface="Trebuchet MS"/>
                </a:endParaRPr>
              </a:p>
            </p:txBody>
          </p:sp>
          <p:sp>
            <p:nvSpPr>
              <p:cNvPr id="164" name="object 77">
                <a:extLst>
                  <a:ext uri="{FF2B5EF4-FFF2-40B4-BE49-F238E27FC236}">
                    <a16:creationId xmlns:a16="http://schemas.microsoft.com/office/drawing/2014/main" id="{0E59DE51-E7E7-E64C-82A1-EFB459D3D1F6}"/>
                  </a:ext>
                </a:extLst>
              </p:cNvPr>
              <p:cNvSpPr txBox="1"/>
              <p:nvPr/>
            </p:nvSpPr>
            <p:spPr>
              <a:xfrm>
                <a:off x="4953000" y="3429000"/>
                <a:ext cx="1499235" cy="340799"/>
              </a:xfrm>
              <a:prstGeom prst="rect">
                <a:avLst/>
              </a:prstGeom>
            </p:spPr>
            <p:txBody>
              <a:bodyPr vert="horz" wrap="square" lIns="0" tIns="12700" rIns="0" bIns="0" rtlCol="0">
                <a:spAutoFit/>
              </a:bodyPr>
              <a:lstStyle/>
              <a:p>
                <a:pPr marL="127000" marR="5080" indent="-114935">
                  <a:lnSpc>
                    <a:spcPct val="110000"/>
                  </a:lnSpc>
                  <a:spcBef>
                    <a:spcPts val="100"/>
                  </a:spcBef>
                </a:pPr>
                <a:r>
                  <a:rPr sz="1000" b="1" spc="30" dirty="0">
                    <a:solidFill>
                      <a:srgbClr val="FFFFFF"/>
                    </a:solidFill>
                    <a:latin typeface="Avenir Next LT Pro Light" panose="020B0304020202020204" pitchFamily="34" charset="0"/>
                    <a:cs typeface="Trebuchet MS"/>
                  </a:rPr>
                  <a:t>All</a:t>
                </a:r>
                <a:r>
                  <a:rPr sz="1000" b="1" spc="55" dirty="0">
                    <a:solidFill>
                      <a:srgbClr val="FFFFFF"/>
                    </a:solidFill>
                    <a:latin typeface="Avenir Next LT Pro Light" panose="020B0304020202020204" pitchFamily="34" charset="0"/>
                    <a:cs typeface="Trebuchet MS"/>
                  </a:rPr>
                  <a:t> Money, </a:t>
                </a:r>
                <a:r>
                  <a:rPr sz="1000" b="1" spc="25" dirty="0">
                    <a:solidFill>
                      <a:srgbClr val="FFFFFF"/>
                    </a:solidFill>
                    <a:latin typeface="Avenir Next LT Pro Light" panose="020B0304020202020204" pitchFamily="34" charset="0"/>
                    <a:cs typeface="Trebuchet MS"/>
                  </a:rPr>
                  <a:t>Real</a:t>
                </a:r>
                <a:r>
                  <a:rPr sz="1000" b="1" spc="60" dirty="0">
                    <a:solidFill>
                      <a:srgbClr val="FFFFFF"/>
                    </a:solidFill>
                    <a:latin typeface="Avenir Next LT Pro Light" panose="020B0304020202020204" pitchFamily="34" charset="0"/>
                    <a:cs typeface="Trebuchet MS"/>
                  </a:rPr>
                  <a:t> Assets </a:t>
                </a:r>
                <a:r>
                  <a:rPr sz="1000" b="1" spc="-285" dirty="0">
                    <a:solidFill>
                      <a:srgbClr val="FFFFFF"/>
                    </a:solidFill>
                    <a:latin typeface="Avenir Next LT Pro Light" panose="020B0304020202020204" pitchFamily="34" charset="0"/>
                    <a:cs typeface="Trebuchet MS"/>
                  </a:rPr>
                  <a:t> </a:t>
                </a:r>
                <a:r>
                  <a:rPr sz="1000" b="1" spc="35" dirty="0">
                    <a:solidFill>
                      <a:srgbClr val="FFFFFF"/>
                    </a:solidFill>
                    <a:latin typeface="Avenir Next LT Pro Light" panose="020B0304020202020204" pitchFamily="34" charset="0"/>
                    <a:cs typeface="Trebuchet MS"/>
                  </a:rPr>
                  <a:t>(Digitizable</a:t>
                </a:r>
                <a:r>
                  <a:rPr sz="1000" b="1" spc="45" dirty="0">
                    <a:solidFill>
                      <a:srgbClr val="FFFFFF"/>
                    </a:solidFill>
                    <a:latin typeface="Avenir Next LT Pro Light" panose="020B0304020202020204" pitchFamily="34" charset="0"/>
                    <a:cs typeface="Trebuchet MS"/>
                  </a:rPr>
                  <a:t> </a:t>
                </a:r>
                <a:r>
                  <a:rPr sz="1000" b="1" spc="50" dirty="0">
                    <a:solidFill>
                      <a:srgbClr val="FFFFFF"/>
                    </a:solidFill>
                    <a:latin typeface="Avenir Next LT Pro Light" panose="020B0304020202020204" pitchFamily="34" charset="0"/>
                    <a:cs typeface="Trebuchet MS"/>
                  </a:rPr>
                  <a:t>Assets)</a:t>
                </a:r>
                <a:endParaRPr sz="1000" dirty="0">
                  <a:latin typeface="Avenir Next LT Pro Light" panose="020B0304020202020204" pitchFamily="34" charset="0"/>
                  <a:cs typeface="Trebuchet MS"/>
                </a:endParaRPr>
              </a:p>
            </p:txBody>
          </p:sp>
        </p:grpSp>
        <p:grpSp>
          <p:nvGrpSpPr>
            <p:cNvPr id="109" name="Group 108">
              <a:extLst>
                <a:ext uri="{FF2B5EF4-FFF2-40B4-BE49-F238E27FC236}">
                  <a16:creationId xmlns:a16="http://schemas.microsoft.com/office/drawing/2014/main" id="{05205E58-903C-D243-8D9F-5FA7C1DD40F3}"/>
                </a:ext>
              </a:extLst>
            </p:cNvPr>
            <p:cNvGrpSpPr/>
            <p:nvPr/>
          </p:nvGrpSpPr>
          <p:grpSpPr>
            <a:xfrm>
              <a:off x="7696200" y="4786288"/>
              <a:ext cx="3032615" cy="1533526"/>
              <a:chOff x="7696200" y="4786288"/>
              <a:chExt cx="3032615" cy="1533526"/>
            </a:xfrm>
          </p:grpSpPr>
          <p:sp>
            <p:nvSpPr>
              <p:cNvPr id="110" name="object 63">
                <a:extLst>
                  <a:ext uri="{FF2B5EF4-FFF2-40B4-BE49-F238E27FC236}">
                    <a16:creationId xmlns:a16="http://schemas.microsoft.com/office/drawing/2014/main" id="{1DD8A446-FEED-2442-9CC0-2576B8D7C75B}"/>
                  </a:ext>
                </a:extLst>
              </p:cNvPr>
              <p:cNvSpPr txBox="1"/>
              <p:nvPr/>
            </p:nvSpPr>
            <p:spPr>
              <a:xfrm>
                <a:off x="10210800" y="4786288"/>
                <a:ext cx="518015" cy="166712"/>
              </a:xfrm>
              <a:prstGeom prst="rect">
                <a:avLst/>
              </a:prstGeom>
            </p:spPr>
            <p:txBody>
              <a:bodyPr vert="horz" wrap="square" lIns="0" tIns="12700" rIns="0" bIns="0" rtlCol="0">
                <a:spAutoFit/>
              </a:bodyPr>
              <a:lstStyle/>
              <a:p>
                <a:pPr marL="12700">
                  <a:lnSpc>
                    <a:spcPct val="100000"/>
                  </a:lnSpc>
                  <a:spcBef>
                    <a:spcPts val="100"/>
                  </a:spcBef>
                </a:pPr>
                <a:r>
                  <a:rPr lang="en-US" sz="1000" spc="65" dirty="0">
                    <a:latin typeface="Avenir Next LT Pro Light" panose="020B0304020202020204" pitchFamily="34" charset="0"/>
                    <a:cs typeface="Trebuchet MS"/>
                  </a:rPr>
                  <a:t>~</a:t>
                </a:r>
                <a:r>
                  <a:rPr sz="1000" spc="65" dirty="0">
                    <a:latin typeface="Avenir Next LT Pro Light" panose="020B0304020202020204" pitchFamily="34" charset="0"/>
                    <a:cs typeface="Trebuchet MS"/>
                  </a:rPr>
                  <a:t>$</a:t>
                </a:r>
                <a:r>
                  <a:rPr lang="en-US" sz="1000" spc="65" dirty="0">
                    <a:latin typeface="Avenir Next LT Pro Light" panose="020B0304020202020204" pitchFamily="34" charset="0"/>
                    <a:cs typeface="Trebuchet MS"/>
                  </a:rPr>
                  <a:t>1</a:t>
                </a:r>
                <a:r>
                  <a:rPr sz="1000" spc="65" dirty="0">
                    <a:latin typeface="Avenir Next LT Pro Light" panose="020B0304020202020204" pitchFamily="34" charset="0"/>
                    <a:cs typeface="Trebuchet MS"/>
                  </a:rPr>
                  <a:t>T</a:t>
                </a:r>
                <a:endParaRPr sz="1000" dirty="0">
                  <a:latin typeface="Avenir Next LT Pro Light" panose="020B0304020202020204" pitchFamily="34" charset="0"/>
                  <a:cs typeface="Trebuchet MS"/>
                </a:endParaRPr>
              </a:p>
            </p:txBody>
          </p:sp>
          <p:sp>
            <p:nvSpPr>
              <p:cNvPr id="113" name="object 63">
                <a:extLst>
                  <a:ext uri="{FF2B5EF4-FFF2-40B4-BE49-F238E27FC236}">
                    <a16:creationId xmlns:a16="http://schemas.microsoft.com/office/drawing/2014/main" id="{B41B346B-7F22-8446-9129-6F0CE0F9AE29}"/>
                  </a:ext>
                </a:extLst>
              </p:cNvPr>
              <p:cNvSpPr txBox="1"/>
              <p:nvPr/>
            </p:nvSpPr>
            <p:spPr>
              <a:xfrm>
                <a:off x="9369131" y="4977180"/>
                <a:ext cx="518015" cy="166712"/>
              </a:xfrm>
              <a:prstGeom prst="rect">
                <a:avLst/>
              </a:prstGeom>
            </p:spPr>
            <p:txBody>
              <a:bodyPr vert="horz" wrap="square" lIns="0" tIns="12700" rIns="0" bIns="0" rtlCol="0">
                <a:spAutoFit/>
              </a:bodyPr>
              <a:lstStyle/>
              <a:p>
                <a:pPr marL="12700">
                  <a:lnSpc>
                    <a:spcPct val="100000"/>
                  </a:lnSpc>
                  <a:spcBef>
                    <a:spcPts val="100"/>
                  </a:spcBef>
                </a:pPr>
                <a:r>
                  <a:rPr sz="1000" spc="65" dirty="0">
                    <a:latin typeface="Avenir Next LT Pro Light" panose="020B0304020202020204" pitchFamily="34" charset="0"/>
                    <a:cs typeface="Trebuchet MS"/>
                  </a:rPr>
                  <a:t>$</a:t>
                </a:r>
                <a:r>
                  <a:rPr lang="en-US" sz="1000" spc="65" dirty="0">
                    <a:latin typeface="Avenir Next LT Pro Light" panose="020B0304020202020204" pitchFamily="34" charset="0"/>
                    <a:cs typeface="Trebuchet MS"/>
                  </a:rPr>
                  <a:t>12</a:t>
                </a:r>
                <a:r>
                  <a:rPr sz="1000" spc="65" dirty="0">
                    <a:latin typeface="Avenir Next LT Pro Light" panose="020B0304020202020204" pitchFamily="34" charset="0"/>
                    <a:cs typeface="Trebuchet MS"/>
                  </a:rPr>
                  <a:t>T</a:t>
                </a:r>
                <a:endParaRPr sz="1000" dirty="0">
                  <a:latin typeface="Avenir Next LT Pro Light" panose="020B0304020202020204" pitchFamily="34" charset="0"/>
                  <a:cs typeface="Trebuchet MS"/>
                </a:endParaRPr>
              </a:p>
            </p:txBody>
          </p:sp>
          <p:sp>
            <p:nvSpPr>
              <p:cNvPr id="114" name="object 70">
                <a:extLst>
                  <a:ext uri="{FF2B5EF4-FFF2-40B4-BE49-F238E27FC236}">
                    <a16:creationId xmlns:a16="http://schemas.microsoft.com/office/drawing/2014/main" id="{93410C90-B98A-D54B-90D0-A12A06FF8B09}"/>
                  </a:ext>
                </a:extLst>
              </p:cNvPr>
              <p:cNvSpPr/>
              <p:nvPr/>
            </p:nvSpPr>
            <p:spPr>
              <a:xfrm>
                <a:off x="7696200" y="6067719"/>
                <a:ext cx="2965140" cy="252095"/>
              </a:xfrm>
              <a:custGeom>
                <a:avLst/>
                <a:gdLst/>
                <a:ahLst/>
                <a:cxnLst/>
                <a:rect l="l" t="t" r="r" b="b"/>
                <a:pathLst>
                  <a:path w="2466975" h="252095">
                    <a:moveTo>
                      <a:pt x="2466699" y="2"/>
                    </a:moveTo>
                    <a:lnTo>
                      <a:pt x="2465048" y="49048"/>
                    </a:lnTo>
                    <a:lnTo>
                      <a:pt x="2460548" y="89099"/>
                    </a:lnTo>
                    <a:lnTo>
                      <a:pt x="2453874" y="116102"/>
                    </a:lnTo>
                    <a:lnTo>
                      <a:pt x="2445701" y="126004"/>
                    </a:lnTo>
                    <a:lnTo>
                      <a:pt x="1254348" y="126001"/>
                    </a:lnTo>
                    <a:lnTo>
                      <a:pt x="1246174" y="135903"/>
                    </a:lnTo>
                    <a:lnTo>
                      <a:pt x="1239500" y="162906"/>
                    </a:lnTo>
                    <a:lnTo>
                      <a:pt x="1235000" y="202957"/>
                    </a:lnTo>
                    <a:lnTo>
                      <a:pt x="1233350" y="252002"/>
                    </a:lnTo>
                    <a:lnTo>
                      <a:pt x="1231699" y="202957"/>
                    </a:lnTo>
                    <a:lnTo>
                      <a:pt x="1227199" y="162906"/>
                    </a:lnTo>
                    <a:lnTo>
                      <a:pt x="1220524" y="135903"/>
                    </a:lnTo>
                    <a:lnTo>
                      <a:pt x="1212351" y="126001"/>
                    </a:lnTo>
                    <a:lnTo>
                      <a:pt x="20998" y="126001"/>
                    </a:lnTo>
                    <a:lnTo>
                      <a:pt x="12824" y="116099"/>
                    </a:lnTo>
                    <a:lnTo>
                      <a:pt x="6150" y="89096"/>
                    </a:lnTo>
                    <a:lnTo>
                      <a:pt x="1650" y="49045"/>
                    </a:lnTo>
                    <a:lnTo>
                      <a:pt x="0" y="0"/>
                    </a:lnTo>
                  </a:path>
                </a:pathLst>
              </a:custGeom>
              <a:ln w="9525">
                <a:solidFill>
                  <a:srgbClr val="006AB6"/>
                </a:solidFill>
              </a:ln>
            </p:spPr>
            <p:txBody>
              <a:bodyPr wrap="square" lIns="0" tIns="0" rIns="0" bIns="0" rtlCol="0"/>
              <a:lstStyle/>
              <a:p>
                <a:endParaRPr>
                  <a:latin typeface="Avenir Next LT Pro Light" panose="020B0304020202020204" pitchFamily="34" charset="0"/>
                </a:endParaRPr>
              </a:p>
            </p:txBody>
          </p:sp>
        </p:grpSp>
      </p:grpSp>
      <p:sp>
        <p:nvSpPr>
          <p:cNvPr id="3" name="object 3"/>
          <p:cNvSpPr/>
          <p:nvPr/>
        </p:nvSpPr>
        <p:spPr>
          <a:xfrm>
            <a:off x="11315700" y="6525768"/>
            <a:ext cx="93345" cy="0"/>
          </a:xfrm>
          <a:custGeom>
            <a:avLst/>
            <a:gdLst/>
            <a:ahLst/>
            <a:cxnLst/>
            <a:rect l="l" t="t" r="r" b="b"/>
            <a:pathLst>
              <a:path w="93345">
                <a:moveTo>
                  <a:pt x="0" y="0"/>
                </a:moveTo>
                <a:lnTo>
                  <a:pt x="93281" y="0"/>
                </a:lnTo>
              </a:path>
            </a:pathLst>
          </a:custGeom>
          <a:ln w="6096">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11548871" y="6303264"/>
            <a:ext cx="0" cy="93980"/>
          </a:xfrm>
          <a:custGeom>
            <a:avLst/>
            <a:gdLst/>
            <a:ahLst/>
            <a:cxnLst/>
            <a:rect l="l" t="t" r="r" b="b"/>
            <a:pathLst>
              <a:path h="93979">
                <a:moveTo>
                  <a:pt x="0" y="0"/>
                </a:moveTo>
                <a:lnTo>
                  <a:pt x="0" y="93586"/>
                </a:lnTo>
              </a:path>
            </a:pathLst>
          </a:custGeom>
          <a:ln w="6096">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itle 5">
            <a:extLst>
              <a:ext uri="{FF2B5EF4-FFF2-40B4-BE49-F238E27FC236}">
                <a16:creationId xmlns:a16="http://schemas.microsoft.com/office/drawing/2014/main" id="{0759C921-A0F8-4C39-A303-3F8213E3731E}"/>
              </a:ext>
            </a:extLst>
          </p:cNvPr>
          <p:cNvSpPr>
            <a:spLocks noGrp="1"/>
          </p:cNvSpPr>
          <p:nvPr>
            <p:ph type="title"/>
          </p:nvPr>
        </p:nvSpPr>
        <p:spPr/>
        <p:txBody>
          <a:bodyPr/>
          <a:lstStyle/>
          <a:p>
            <a:r>
              <a:rPr lang="en-US" b="0" dirty="0">
                <a:latin typeface="Avenir Next Medium" panose="020B0503020202020204" pitchFamily="34" charset="0"/>
              </a:rPr>
              <a:t>Immediate Future Opportunity in Fractionalized Assets</a:t>
            </a:r>
            <a:endParaRPr lang="en-US" b="0" dirty="0">
              <a:solidFill>
                <a:schemeClr val="bg1"/>
              </a:solidFill>
              <a:latin typeface="Avenir Next Medium" panose="020B0503020202020204" pitchFamily="34" charset="0"/>
            </a:endParaRPr>
          </a:p>
        </p:txBody>
      </p:sp>
      <p:sp>
        <p:nvSpPr>
          <p:cNvPr id="102" name="object 5">
            <a:extLst>
              <a:ext uri="{FF2B5EF4-FFF2-40B4-BE49-F238E27FC236}">
                <a16:creationId xmlns:a16="http://schemas.microsoft.com/office/drawing/2014/main" id="{FF646BB3-D8F4-3340-B247-A52BC0A3C981}"/>
              </a:ext>
            </a:extLst>
          </p:cNvPr>
          <p:cNvSpPr/>
          <p:nvPr/>
        </p:nvSpPr>
        <p:spPr>
          <a:xfrm>
            <a:off x="437651" y="1981200"/>
            <a:ext cx="2988000" cy="1516327"/>
          </a:xfrm>
          <a:custGeom>
            <a:avLst/>
            <a:gdLst/>
            <a:ahLst/>
            <a:cxnLst/>
            <a:rect l="l" t="t" r="r" b="b"/>
            <a:pathLst>
              <a:path w="4068445" h="2547620">
                <a:moveTo>
                  <a:pt x="4067999" y="0"/>
                </a:moveTo>
                <a:lnTo>
                  <a:pt x="424586" y="0"/>
                </a:lnTo>
                <a:lnTo>
                  <a:pt x="378323" y="2491"/>
                </a:lnTo>
                <a:lnTo>
                  <a:pt x="333502" y="9792"/>
                </a:lnTo>
                <a:lnTo>
                  <a:pt x="290384" y="21645"/>
                </a:lnTo>
                <a:lnTo>
                  <a:pt x="249226" y="37790"/>
                </a:lnTo>
                <a:lnTo>
                  <a:pt x="210289" y="57968"/>
                </a:lnTo>
                <a:lnTo>
                  <a:pt x="173831" y="81920"/>
                </a:lnTo>
                <a:lnTo>
                  <a:pt x="140110" y="109387"/>
                </a:lnTo>
                <a:lnTo>
                  <a:pt x="109387" y="140110"/>
                </a:lnTo>
                <a:lnTo>
                  <a:pt x="81920" y="173831"/>
                </a:lnTo>
                <a:lnTo>
                  <a:pt x="57968" y="210289"/>
                </a:lnTo>
                <a:lnTo>
                  <a:pt x="37790" y="249226"/>
                </a:lnTo>
                <a:lnTo>
                  <a:pt x="21645" y="290384"/>
                </a:lnTo>
                <a:lnTo>
                  <a:pt x="9792" y="333502"/>
                </a:lnTo>
                <a:lnTo>
                  <a:pt x="2491" y="378322"/>
                </a:lnTo>
                <a:lnTo>
                  <a:pt x="0" y="424586"/>
                </a:lnTo>
                <a:lnTo>
                  <a:pt x="0" y="2547456"/>
                </a:lnTo>
                <a:lnTo>
                  <a:pt x="3643413" y="2547456"/>
                </a:lnTo>
                <a:lnTo>
                  <a:pt x="3689677" y="2544964"/>
                </a:lnTo>
                <a:lnTo>
                  <a:pt x="3734497" y="2537663"/>
                </a:lnTo>
                <a:lnTo>
                  <a:pt x="3777615" y="2525810"/>
                </a:lnTo>
                <a:lnTo>
                  <a:pt x="3818772" y="2509665"/>
                </a:lnTo>
                <a:lnTo>
                  <a:pt x="3857710" y="2489487"/>
                </a:lnTo>
                <a:lnTo>
                  <a:pt x="3894168" y="2465535"/>
                </a:lnTo>
                <a:lnTo>
                  <a:pt x="3927888" y="2438068"/>
                </a:lnTo>
                <a:lnTo>
                  <a:pt x="3958611" y="2407344"/>
                </a:lnTo>
                <a:lnTo>
                  <a:pt x="3986078" y="2373624"/>
                </a:lnTo>
                <a:lnTo>
                  <a:pt x="4010030" y="2337166"/>
                </a:lnTo>
                <a:lnTo>
                  <a:pt x="4030208" y="2298228"/>
                </a:lnTo>
                <a:lnTo>
                  <a:pt x="4046353" y="2257071"/>
                </a:lnTo>
                <a:lnTo>
                  <a:pt x="4058206" y="2213953"/>
                </a:lnTo>
                <a:lnTo>
                  <a:pt x="4065507" y="2169132"/>
                </a:lnTo>
                <a:lnTo>
                  <a:pt x="4067999" y="2122869"/>
                </a:lnTo>
                <a:lnTo>
                  <a:pt x="4067999" y="0"/>
                </a:lnTo>
                <a:close/>
              </a:path>
            </a:pathLst>
          </a:custGeom>
          <a:solidFill>
            <a:srgbClr val="006DB6"/>
          </a:solidFill>
        </p:spPr>
        <p:txBody>
          <a:bodyPr wrap="square" lIns="36000" tIns="0" rIns="36000" bIns="0" rtlCol="0" anchor="ctr"/>
          <a:lstStyle/>
          <a:p>
            <a:pPr algn="ctr"/>
            <a:r>
              <a:rPr lang="en-US" dirty="0">
                <a:solidFill>
                  <a:schemeClr val="bg1"/>
                </a:solidFill>
                <a:latin typeface="Avenir Next LT Pro" panose="020B0504020202020204" pitchFamily="34" charset="0"/>
              </a:rPr>
              <a:t>Rialto Markets’ ATS supports investing and trading in alternative and fractionalized assets</a:t>
            </a:r>
          </a:p>
        </p:txBody>
      </p:sp>
      <p:sp>
        <p:nvSpPr>
          <p:cNvPr id="196" name="object 5">
            <a:extLst>
              <a:ext uri="{FF2B5EF4-FFF2-40B4-BE49-F238E27FC236}">
                <a16:creationId xmlns:a16="http://schemas.microsoft.com/office/drawing/2014/main" id="{FA1B3DDB-47B7-9949-942B-A9ADE92487AC}"/>
              </a:ext>
            </a:extLst>
          </p:cNvPr>
          <p:cNvSpPr/>
          <p:nvPr/>
        </p:nvSpPr>
        <p:spPr>
          <a:xfrm>
            <a:off x="470626" y="3927349"/>
            <a:ext cx="2988000" cy="1516327"/>
          </a:xfrm>
          <a:custGeom>
            <a:avLst/>
            <a:gdLst/>
            <a:ahLst/>
            <a:cxnLst/>
            <a:rect l="l" t="t" r="r" b="b"/>
            <a:pathLst>
              <a:path w="4068445" h="2547620">
                <a:moveTo>
                  <a:pt x="4067999" y="0"/>
                </a:moveTo>
                <a:lnTo>
                  <a:pt x="424586" y="0"/>
                </a:lnTo>
                <a:lnTo>
                  <a:pt x="378323" y="2491"/>
                </a:lnTo>
                <a:lnTo>
                  <a:pt x="333502" y="9792"/>
                </a:lnTo>
                <a:lnTo>
                  <a:pt x="290384" y="21645"/>
                </a:lnTo>
                <a:lnTo>
                  <a:pt x="249226" y="37790"/>
                </a:lnTo>
                <a:lnTo>
                  <a:pt x="210289" y="57968"/>
                </a:lnTo>
                <a:lnTo>
                  <a:pt x="173831" y="81920"/>
                </a:lnTo>
                <a:lnTo>
                  <a:pt x="140110" y="109387"/>
                </a:lnTo>
                <a:lnTo>
                  <a:pt x="109387" y="140110"/>
                </a:lnTo>
                <a:lnTo>
                  <a:pt x="81920" y="173831"/>
                </a:lnTo>
                <a:lnTo>
                  <a:pt x="57968" y="210289"/>
                </a:lnTo>
                <a:lnTo>
                  <a:pt x="37790" y="249226"/>
                </a:lnTo>
                <a:lnTo>
                  <a:pt x="21645" y="290384"/>
                </a:lnTo>
                <a:lnTo>
                  <a:pt x="9792" y="333502"/>
                </a:lnTo>
                <a:lnTo>
                  <a:pt x="2491" y="378322"/>
                </a:lnTo>
                <a:lnTo>
                  <a:pt x="0" y="424586"/>
                </a:lnTo>
                <a:lnTo>
                  <a:pt x="0" y="2547456"/>
                </a:lnTo>
                <a:lnTo>
                  <a:pt x="3643413" y="2547456"/>
                </a:lnTo>
                <a:lnTo>
                  <a:pt x="3689677" y="2544964"/>
                </a:lnTo>
                <a:lnTo>
                  <a:pt x="3734497" y="2537663"/>
                </a:lnTo>
                <a:lnTo>
                  <a:pt x="3777615" y="2525810"/>
                </a:lnTo>
                <a:lnTo>
                  <a:pt x="3818772" y="2509665"/>
                </a:lnTo>
                <a:lnTo>
                  <a:pt x="3857710" y="2489487"/>
                </a:lnTo>
                <a:lnTo>
                  <a:pt x="3894168" y="2465535"/>
                </a:lnTo>
                <a:lnTo>
                  <a:pt x="3927888" y="2438068"/>
                </a:lnTo>
                <a:lnTo>
                  <a:pt x="3958611" y="2407344"/>
                </a:lnTo>
                <a:lnTo>
                  <a:pt x="3986078" y="2373624"/>
                </a:lnTo>
                <a:lnTo>
                  <a:pt x="4010030" y="2337166"/>
                </a:lnTo>
                <a:lnTo>
                  <a:pt x="4030208" y="2298228"/>
                </a:lnTo>
                <a:lnTo>
                  <a:pt x="4046353" y="2257071"/>
                </a:lnTo>
                <a:lnTo>
                  <a:pt x="4058206" y="2213953"/>
                </a:lnTo>
                <a:lnTo>
                  <a:pt x="4065507" y="2169132"/>
                </a:lnTo>
                <a:lnTo>
                  <a:pt x="4067999" y="2122869"/>
                </a:lnTo>
                <a:lnTo>
                  <a:pt x="4067999" y="0"/>
                </a:lnTo>
                <a:close/>
              </a:path>
            </a:pathLst>
          </a:custGeom>
          <a:solidFill>
            <a:srgbClr val="006DB6"/>
          </a:solidFill>
        </p:spPr>
        <p:txBody>
          <a:bodyPr wrap="square" lIns="144000" tIns="0" rIns="144000" bIns="0" rtlCol="0" anchor="ctr"/>
          <a:lstStyle/>
          <a:p>
            <a:r>
              <a:rPr lang="en-US" dirty="0">
                <a:solidFill>
                  <a:schemeClr val="bg1"/>
                </a:solidFill>
                <a:latin typeface="Avenir Next LT Pro" panose="020B0504020202020204" pitchFamily="34" charset="0"/>
              </a:rPr>
              <a:t>Current Use Cases: </a:t>
            </a:r>
          </a:p>
          <a:p>
            <a:pPr marL="285750" indent="-285750">
              <a:buFont typeface="Arial" panose="020B0604020202020204" pitchFamily="34" charset="0"/>
              <a:buChar char="•"/>
            </a:pPr>
            <a:r>
              <a:rPr lang="en-US" dirty="0">
                <a:solidFill>
                  <a:schemeClr val="bg1"/>
                </a:solidFill>
                <a:latin typeface="Avenir Next LT Pro" panose="020B0504020202020204" pitchFamily="34" charset="0"/>
              </a:rPr>
              <a:t>Serial Issuer of Artwork</a:t>
            </a:r>
          </a:p>
          <a:p>
            <a:pPr marL="285750" indent="-285750">
              <a:buFont typeface="Arial" panose="020B0604020202020204" pitchFamily="34" charset="0"/>
              <a:buChar char="•"/>
            </a:pPr>
            <a:r>
              <a:rPr lang="en-US" dirty="0">
                <a:solidFill>
                  <a:schemeClr val="bg1"/>
                </a:solidFill>
                <a:latin typeface="Avenir Next LT Pro" panose="020B0504020202020204" pitchFamily="34" charset="0"/>
              </a:rPr>
              <a:t>Serial Issuer of Athletic Influencer Companies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02"/>
                                        </p:tgtEl>
                                        <p:attrNameLst>
                                          <p:attrName>style.visibility</p:attrName>
                                        </p:attrNameLst>
                                      </p:cBhvr>
                                      <p:to>
                                        <p:strVal val="visible"/>
                                      </p:to>
                                    </p:set>
                                    <p:anim calcmode="lin" valueType="num">
                                      <p:cBhvr>
                                        <p:cTn id="7" dur="1000" fill="hold"/>
                                        <p:tgtEl>
                                          <p:spTgt spid="102"/>
                                        </p:tgtEl>
                                        <p:attrNameLst>
                                          <p:attrName>ppt_w</p:attrName>
                                        </p:attrNameLst>
                                      </p:cBhvr>
                                      <p:tavLst>
                                        <p:tav tm="0">
                                          <p:val>
                                            <p:fltVal val="0"/>
                                          </p:val>
                                        </p:tav>
                                        <p:tav tm="100000">
                                          <p:val>
                                            <p:strVal val="#ppt_w"/>
                                          </p:val>
                                        </p:tav>
                                      </p:tavLst>
                                    </p:anim>
                                    <p:anim calcmode="lin" valueType="num">
                                      <p:cBhvr>
                                        <p:cTn id="8" dur="1000" fill="hold"/>
                                        <p:tgtEl>
                                          <p:spTgt spid="102"/>
                                        </p:tgtEl>
                                        <p:attrNameLst>
                                          <p:attrName>ppt_h</p:attrName>
                                        </p:attrNameLst>
                                      </p:cBhvr>
                                      <p:tavLst>
                                        <p:tav tm="0">
                                          <p:val>
                                            <p:fltVal val="0"/>
                                          </p:val>
                                        </p:tav>
                                        <p:tav tm="100000">
                                          <p:val>
                                            <p:strVal val="#ppt_h"/>
                                          </p:val>
                                        </p:tav>
                                      </p:tavLst>
                                    </p:anim>
                                    <p:anim calcmode="lin" valueType="num">
                                      <p:cBhvr>
                                        <p:cTn id="9" dur="1000" fill="hold"/>
                                        <p:tgtEl>
                                          <p:spTgt spid="102"/>
                                        </p:tgtEl>
                                        <p:attrNameLst>
                                          <p:attrName>style.rotation</p:attrName>
                                        </p:attrNameLst>
                                      </p:cBhvr>
                                      <p:tavLst>
                                        <p:tav tm="0">
                                          <p:val>
                                            <p:fltVal val="90"/>
                                          </p:val>
                                        </p:tav>
                                        <p:tav tm="100000">
                                          <p:val>
                                            <p:fltVal val="0"/>
                                          </p:val>
                                        </p:tav>
                                      </p:tavLst>
                                    </p:anim>
                                    <p:animEffect transition="in" filter="fade">
                                      <p:cBhvr>
                                        <p:cTn id="10" dur="1000"/>
                                        <p:tgtEl>
                                          <p:spTgt spid="102"/>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96"/>
                                        </p:tgtEl>
                                        <p:attrNameLst>
                                          <p:attrName>style.visibility</p:attrName>
                                        </p:attrNameLst>
                                      </p:cBhvr>
                                      <p:to>
                                        <p:strVal val="visible"/>
                                      </p:to>
                                    </p:set>
                                    <p:anim calcmode="lin" valueType="num">
                                      <p:cBhvr>
                                        <p:cTn id="13" dur="1000" fill="hold"/>
                                        <p:tgtEl>
                                          <p:spTgt spid="196"/>
                                        </p:tgtEl>
                                        <p:attrNameLst>
                                          <p:attrName>ppt_w</p:attrName>
                                        </p:attrNameLst>
                                      </p:cBhvr>
                                      <p:tavLst>
                                        <p:tav tm="0">
                                          <p:val>
                                            <p:fltVal val="0"/>
                                          </p:val>
                                        </p:tav>
                                        <p:tav tm="100000">
                                          <p:val>
                                            <p:strVal val="#ppt_w"/>
                                          </p:val>
                                        </p:tav>
                                      </p:tavLst>
                                    </p:anim>
                                    <p:anim calcmode="lin" valueType="num">
                                      <p:cBhvr>
                                        <p:cTn id="14" dur="1000" fill="hold"/>
                                        <p:tgtEl>
                                          <p:spTgt spid="196"/>
                                        </p:tgtEl>
                                        <p:attrNameLst>
                                          <p:attrName>ppt_h</p:attrName>
                                        </p:attrNameLst>
                                      </p:cBhvr>
                                      <p:tavLst>
                                        <p:tav tm="0">
                                          <p:val>
                                            <p:fltVal val="0"/>
                                          </p:val>
                                        </p:tav>
                                        <p:tav tm="100000">
                                          <p:val>
                                            <p:strVal val="#ppt_h"/>
                                          </p:val>
                                        </p:tav>
                                      </p:tavLst>
                                    </p:anim>
                                    <p:anim calcmode="lin" valueType="num">
                                      <p:cBhvr>
                                        <p:cTn id="15" dur="1000" fill="hold"/>
                                        <p:tgtEl>
                                          <p:spTgt spid="196"/>
                                        </p:tgtEl>
                                        <p:attrNameLst>
                                          <p:attrName>style.rotation</p:attrName>
                                        </p:attrNameLst>
                                      </p:cBhvr>
                                      <p:tavLst>
                                        <p:tav tm="0">
                                          <p:val>
                                            <p:fltVal val="90"/>
                                          </p:val>
                                        </p:tav>
                                        <p:tav tm="100000">
                                          <p:val>
                                            <p:fltVal val="0"/>
                                          </p:val>
                                        </p:tav>
                                      </p:tavLst>
                                    </p:anim>
                                    <p:animEffect transition="in" filter="fade">
                                      <p:cBhvr>
                                        <p:cTn id="16" dur="1000"/>
                                        <p:tgtEl>
                                          <p:spTgt spid="196"/>
                                        </p:tgtEl>
                                      </p:cBhvr>
                                    </p:animEffect>
                                  </p:childTnLst>
                                </p:cTn>
                              </p:par>
                              <p:par>
                                <p:cTn id="17" presetID="53" presetClass="entr" presetSubtype="16" fill="hold" nodeType="withEffect">
                                  <p:stCondLst>
                                    <p:cond delay="0"/>
                                  </p:stCondLst>
                                  <p:childTnLst>
                                    <p:set>
                                      <p:cBhvr>
                                        <p:cTn id="18" dur="1" fill="hold">
                                          <p:stCondLst>
                                            <p:cond delay="0"/>
                                          </p:stCondLst>
                                        </p:cTn>
                                        <p:tgtEl>
                                          <p:spTgt spid="106"/>
                                        </p:tgtEl>
                                        <p:attrNameLst>
                                          <p:attrName>style.visibility</p:attrName>
                                        </p:attrNameLst>
                                      </p:cBhvr>
                                      <p:to>
                                        <p:strVal val="visible"/>
                                      </p:to>
                                    </p:set>
                                    <p:anim calcmode="lin" valueType="num">
                                      <p:cBhvr>
                                        <p:cTn id="19" dur="1000" fill="hold"/>
                                        <p:tgtEl>
                                          <p:spTgt spid="106"/>
                                        </p:tgtEl>
                                        <p:attrNameLst>
                                          <p:attrName>ppt_w</p:attrName>
                                        </p:attrNameLst>
                                      </p:cBhvr>
                                      <p:tavLst>
                                        <p:tav tm="0">
                                          <p:val>
                                            <p:fltVal val="0"/>
                                          </p:val>
                                        </p:tav>
                                        <p:tav tm="100000">
                                          <p:val>
                                            <p:strVal val="#ppt_w"/>
                                          </p:val>
                                        </p:tav>
                                      </p:tavLst>
                                    </p:anim>
                                    <p:anim calcmode="lin" valueType="num">
                                      <p:cBhvr>
                                        <p:cTn id="20" dur="1000" fill="hold"/>
                                        <p:tgtEl>
                                          <p:spTgt spid="106"/>
                                        </p:tgtEl>
                                        <p:attrNameLst>
                                          <p:attrName>ppt_h</p:attrName>
                                        </p:attrNameLst>
                                      </p:cBhvr>
                                      <p:tavLst>
                                        <p:tav tm="0">
                                          <p:val>
                                            <p:fltVal val="0"/>
                                          </p:val>
                                        </p:tav>
                                        <p:tav tm="100000">
                                          <p:val>
                                            <p:strVal val="#ppt_h"/>
                                          </p:val>
                                        </p:tav>
                                      </p:tavLst>
                                    </p:anim>
                                    <p:animEffect transition="in" filter="fade">
                                      <p:cBhvr>
                                        <p:cTn id="21" dur="1000"/>
                                        <p:tgtEl>
                                          <p:spTgt spid="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animBg="1"/>
      <p:bldP spid="19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6C9E143-5D53-F847-A971-80E57DDE3C8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032" r="19477" b="22524"/>
          <a:stretch/>
        </p:blipFill>
        <p:spPr>
          <a:xfrm>
            <a:off x="-1" y="-2"/>
            <a:ext cx="12193200" cy="6858000"/>
          </a:xfrm>
          <a:prstGeom prst="rect">
            <a:avLst/>
          </a:prstGeom>
        </p:spPr>
      </p:pic>
      <p:sp>
        <p:nvSpPr>
          <p:cNvPr id="8" name="object 14">
            <a:extLst>
              <a:ext uri="{FF2B5EF4-FFF2-40B4-BE49-F238E27FC236}">
                <a16:creationId xmlns:a16="http://schemas.microsoft.com/office/drawing/2014/main" id="{016025D9-0153-3945-9B09-3045C8443798}"/>
              </a:ext>
            </a:extLst>
          </p:cNvPr>
          <p:cNvSpPr txBox="1">
            <a:spLocks/>
          </p:cNvSpPr>
          <p:nvPr/>
        </p:nvSpPr>
        <p:spPr>
          <a:xfrm>
            <a:off x="720000" y="1395687"/>
            <a:ext cx="3699600" cy="289823"/>
          </a:xfrm>
          <a:prstGeom prst="rect">
            <a:avLst/>
          </a:prstGeom>
        </p:spPr>
        <p:txBody>
          <a:bodyPr vert="horz" wrap="square" lIns="0" tIns="12700" rIns="0" bIns="0" rtlCol="0">
            <a:spAutoFit/>
          </a:bodyPr>
          <a:lstStyle>
            <a:lvl1pPr>
              <a:defRPr sz="2400" b="1" i="0">
                <a:solidFill>
                  <a:schemeClr val="bg1"/>
                </a:solidFill>
                <a:latin typeface="Avenir Black" panose="02000503020000020003" pitchFamily="2" charset="0"/>
                <a:ea typeface="+mj-ea"/>
                <a:cs typeface="Calibri"/>
              </a:defRPr>
            </a:lvl1pPr>
          </a:lstStyle>
          <a:p>
            <a:pPr marL="12700">
              <a:spcBef>
                <a:spcPts val="1200"/>
              </a:spcBef>
            </a:pPr>
            <a:r>
              <a:rPr lang="en-US" sz="1800" spc="-5" dirty="0">
                <a:latin typeface="Avenir Next" panose="020B0503020202020204" pitchFamily="34" charset="0"/>
              </a:rPr>
              <a:t>For both issuers and investors</a:t>
            </a:r>
          </a:p>
        </p:txBody>
      </p:sp>
      <p:sp>
        <p:nvSpPr>
          <p:cNvPr id="5" name="object 2">
            <a:extLst>
              <a:ext uri="{FF2B5EF4-FFF2-40B4-BE49-F238E27FC236}">
                <a16:creationId xmlns:a16="http://schemas.microsoft.com/office/drawing/2014/main" id="{0858A4A5-DFBF-3F42-B542-AD9514311EA8}"/>
              </a:ext>
            </a:extLst>
          </p:cNvPr>
          <p:cNvSpPr txBox="1">
            <a:spLocks/>
          </p:cNvSpPr>
          <p:nvPr/>
        </p:nvSpPr>
        <p:spPr>
          <a:xfrm>
            <a:off x="720000" y="762000"/>
            <a:ext cx="10536593" cy="395621"/>
          </a:xfrm>
          <a:prstGeom prst="rect">
            <a:avLst/>
          </a:prstGeom>
        </p:spPr>
        <p:txBody>
          <a:bodyPr vert="horz" wrap="square" lIns="0" tIns="12700" rIns="0" bIns="0" rtlCol="0">
            <a:spAutoFit/>
          </a:bodyPr>
          <a:lstStyle>
            <a:lvl1pPr>
              <a:defRPr sz="2400" b="1" i="0">
                <a:solidFill>
                  <a:schemeClr val="bg1"/>
                </a:solidFill>
                <a:latin typeface="Avenir Black" panose="02000503020000020003" pitchFamily="2" charset="0"/>
                <a:ea typeface="+mj-ea"/>
                <a:cs typeface="Calibri"/>
              </a:defRPr>
            </a:lvl1pPr>
          </a:lstStyle>
          <a:p>
            <a:pPr marL="12700">
              <a:lnSpc>
                <a:spcPts val="2735"/>
              </a:lnSpc>
              <a:spcBef>
                <a:spcPts val="100"/>
              </a:spcBef>
            </a:pPr>
            <a:r>
              <a:rPr lang="en-US" sz="3200" kern="0" dirty="0">
                <a:latin typeface="Avenir Next" panose="020B0503020202020204" pitchFamily="34" charset="0"/>
              </a:rPr>
              <a:t>Our Competitive Edge</a:t>
            </a:r>
            <a:endParaRPr lang="en-US" sz="3200" kern="1200" dirty="0">
              <a:latin typeface="Avenir Next" panose="020B0503020202020204" pitchFamily="34" charset="0"/>
              <a:cs typeface="+mj-cs"/>
            </a:endParaRPr>
          </a:p>
        </p:txBody>
      </p:sp>
      <p:sp>
        <p:nvSpPr>
          <p:cNvPr id="9" name="TextBox 8">
            <a:extLst>
              <a:ext uri="{FF2B5EF4-FFF2-40B4-BE49-F238E27FC236}">
                <a16:creationId xmlns:a16="http://schemas.microsoft.com/office/drawing/2014/main" id="{F7C7C70E-9EE2-5D47-BFBB-E1258E2620C0}"/>
              </a:ext>
            </a:extLst>
          </p:cNvPr>
          <p:cNvSpPr txBox="1">
            <a:spLocks/>
          </p:cNvSpPr>
          <p:nvPr/>
        </p:nvSpPr>
        <p:spPr>
          <a:xfrm>
            <a:off x="-6" y="-4799"/>
            <a:ext cx="1828806" cy="324000"/>
          </a:xfrm>
          <a:prstGeom prst="rect">
            <a:avLst/>
          </a:prstGeom>
          <a:solidFill>
            <a:srgbClr val="FF6600"/>
          </a:solidFill>
        </p:spPr>
        <p:txBody>
          <a:bodyPr wrap="square" rtlCol="0" anchor="ctr">
            <a:noAutofit/>
          </a:bodyPr>
          <a:lstStyle/>
          <a:p>
            <a:pPr algn="ctr"/>
            <a:r>
              <a:rPr lang="en-US" sz="1400" b="1" dirty="0">
                <a:solidFill>
                  <a:schemeClr val="bg1"/>
                </a:solidFill>
                <a:latin typeface="Avenir Next Demi Bold" panose="020B0503020202020204" pitchFamily="34" charset="0"/>
              </a:rPr>
              <a:t>BUSINESS MODEL</a:t>
            </a:r>
          </a:p>
        </p:txBody>
      </p:sp>
      <p:sp>
        <p:nvSpPr>
          <p:cNvPr id="11" name="object 14">
            <a:extLst>
              <a:ext uri="{FF2B5EF4-FFF2-40B4-BE49-F238E27FC236}">
                <a16:creationId xmlns:a16="http://schemas.microsoft.com/office/drawing/2014/main" id="{8976F13D-C790-3841-8384-5253B2DCC19E}"/>
              </a:ext>
            </a:extLst>
          </p:cNvPr>
          <p:cNvSpPr txBox="1">
            <a:spLocks/>
          </p:cNvSpPr>
          <p:nvPr/>
        </p:nvSpPr>
        <p:spPr>
          <a:xfrm>
            <a:off x="4809115" y="1826573"/>
            <a:ext cx="3039485" cy="566822"/>
          </a:xfrm>
          <a:prstGeom prst="rect">
            <a:avLst/>
          </a:prstGeom>
        </p:spPr>
        <p:txBody>
          <a:bodyPr vert="horz" wrap="square" lIns="0" tIns="12700" rIns="0" bIns="0" rtlCol="0">
            <a:spAutoFit/>
          </a:bodyPr>
          <a:lstStyle>
            <a:lvl1pPr>
              <a:defRPr sz="2400" b="1" i="0">
                <a:solidFill>
                  <a:schemeClr val="bg1"/>
                </a:solidFill>
                <a:latin typeface="Avenir Black" panose="02000503020000020003" pitchFamily="2" charset="0"/>
                <a:ea typeface="+mj-ea"/>
                <a:cs typeface="Calibri"/>
              </a:defRPr>
            </a:lvl1pPr>
          </a:lstStyle>
          <a:p>
            <a:pPr marL="298450" indent="-285750">
              <a:spcBef>
                <a:spcPts val="1200"/>
              </a:spcBef>
              <a:buFont typeface="Arial" panose="020B0604020202020204" pitchFamily="34" charset="0"/>
              <a:buChar char="•"/>
            </a:pPr>
            <a:r>
              <a:rPr lang="en-US" sz="1800" b="0" spc="-5" dirty="0">
                <a:latin typeface="Avenir Next" panose="020B0503020202020204" pitchFamily="34" charset="0"/>
              </a:rPr>
              <a:t>Allows private companies to retain key personnel</a:t>
            </a:r>
          </a:p>
        </p:txBody>
      </p:sp>
      <p:pic>
        <p:nvPicPr>
          <p:cNvPr id="12" name="Picture 11">
            <a:extLst>
              <a:ext uri="{FF2B5EF4-FFF2-40B4-BE49-F238E27FC236}">
                <a16:creationId xmlns:a16="http://schemas.microsoft.com/office/drawing/2014/main" id="{8EB2E54D-03E3-DD45-B59B-EF2C336C7E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40290" y="4632832"/>
            <a:ext cx="2251710" cy="2251710"/>
          </a:xfrm>
          <a:prstGeom prst="rect">
            <a:avLst/>
          </a:prstGeom>
        </p:spPr>
      </p:pic>
      <p:sp>
        <p:nvSpPr>
          <p:cNvPr id="13" name="object 14">
            <a:extLst>
              <a:ext uri="{FF2B5EF4-FFF2-40B4-BE49-F238E27FC236}">
                <a16:creationId xmlns:a16="http://schemas.microsoft.com/office/drawing/2014/main" id="{E050DF6F-23E3-CA4C-8614-91B72F6EABC5}"/>
              </a:ext>
            </a:extLst>
          </p:cNvPr>
          <p:cNvSpPr txBox="1">
            <a:spLocks/>
          </p:cNvSpPr>
          <p:nvPr/>
        </p:nvSpPr>
        <p:spPr>
          <a:xfrm>
            <a:off x="720000" y="1858024"/>
            <a:ext cx="3699600" cy="566822"/>
          </a:xfrm>
          <a:prstGeom prst="rect">
            <a:avLst/>
          </a:prstGeom>
        </p:spPr>
        <p:txBody>
          <a:bodyPr vert="horz" wrap="square" lIns="0" tIns="12700" rIns="0" bIns="0" rtlCol="0">
            <a:spAutoFit/>
          </a:bodyPr>
          <a:lstStyle>
            <a:lvl1pPr>
              <a:defRPr sz="2400" b="1" i="0">
                <a:solidFill>
                  <a:schemeClr val="bg1"/>
                </a:solidFill>
                <a:latin typeface="Avenir Black" panose="02000503020000020003" pitchFamily="2" charset="0"/>
                <a:ea typeface="+mj-ea"/>
                <a:cs typeface="Calibri"/>
              </a:defRPr>
            </a:lvl1pPr>
          </a:lstStyle>
          <a:p>
            <a:pPr marL="298450" indent="-285750">
              <a:spcBef>
                <a:spcPts val="1200"/>
              </a:spcBef>
              <a:buFont typeface="Arial" panose="020B0604020202020204" pitchFamily="34" charset="0"/>
              <a:buChar char="•"/>
            </a:pPr>
            <a:r>
              <a:rPr lang="en-US" sz="1800" b="0" spc="-5" dirty="0">
                <a:latin typeface="Avenir Next" panose="020B0503020202020204" pitchFamily="34" charset="0"/>
              </a:rPr>
              <a:t>Empowers issuers to raise capital and own their data</a:t>
            </a:r>
          </a:p>
        </p:txBody>
      </p:sp>
      <p:sp>
        <p:nvSpPr>
          <p:cNvPr id="14" name="object 14">
            <a:extLst>
              <a:ext uri="{FF2B5EF4-FFF2-40B4-BE49-F238E27FC236}">
                <a16:creationId xmlns:a16="http://schemas.microsoft.com/office/drawing/2014/main" id="{F1E8CD76-075C-6645-B5A0-59A4ED3A1728}"/>
              </a:ext>
            </a:extLst>
          </p:cNvPr>
          <p:cNvSpPr txBox="1">
            <a:spLocks/>
          </p:cNvSpPr>
          <p:nvPr/>
        </p:nvSpPr>
        <p:spPr>
          <a:xfrm>
            <a:off x="720000" y="2608038"/>
            <a:ext cx="3699600" cy="566822"/>
          </a:xfrm>
          <a:prstGeom prst="rect">
            <a:avLst/>
          </a:prstGeom>
        </p:spPr>
        <p:txBody>
          <a:bodyPr vert="horz" wrap="square" lIns="0" tIns="12700" rIns="0" bIns="0" rtlCol="0">
            <a:spAutoFit/>
          </a:bodyPr>
          <a:lstStyle>
            <a:lvl1pPr>
              <a:defRPr sz="2400" b="1" i="0">
                <a:solidFill>
                  <a:schemeClr val="bg1"/>
                </a:solidFill>
                <a:latin typeface="Avenir Black" panose="02000503020000020003" pitchFamily="2" charset="0"/>
                <a:ea typeface="+mj-ea"/>
                <a:cs typeface="Calibri"/>
              </a:defRPr>
            </a:lvl1pPr>
          </a:lstStyle>
          <a:p>
            <a:pPr marL="298450" indent="-285750">
              <a:spcBef>
                <a:spcPts val="1200"/>
              </a:spcBef>
              <a:buFont typeface="Arial" panose="020B0604020202020204" pitchFamily="34" charset="0"/>
              <a:buChar char="•"/>
            </a:pPr>
            <a:r>
              <a:rPr lang="en-US" sz="1800" b="0" spc="-5" dirty="0">
                <a:latin typeface="Avenir Next" panose="020B0503020202020204" pitchFamily="34" charset="0"/>
              </a:rPr>
              <a:t>Gives investors wider access to the private markets</a:t>
            </a:r>
          </a:p>
        </p:txBody>
      </p:sp>
      <p:sp>
        <p:nvSpPr>
          <p:cNvPr id="15" name="object 14">
            <a:extLst>
              <a:ext uri="{FF2B5EF4-FFF2-40B4-BE49-F238E27FC236}">
                <a16:creationId xmlns:a16="http://schemas.microsoft.com/office/drawing/2014/main" id="{D14F7C5F-FB13-A545-BDA9-CBCEDF67ECD0}"/>
              </a:ext>
            </a:extLst>
          </p:cNvPr>
          <p:cNvSpPr txBox="1">
            <a:spLocks/>
          </p:cNvSpPr>
          <p:nvPr/>
        </p:nvSpPr>
        <p:spPr>
          <a:xfrm>
            <a:off x="720000" y="3327229"/>
            <a:ext cx="3699600" cy="566822"/>
          </a:xfrm>
          <a:prstGeom prst="rect">
            <a:avLst/>
          </a:prstGeom>
        </p:spPr>
        <p:txBody>
          <a:bodyPr vert="horz" wrap="square" lIns="0" tIns="12700" rIns="0" bIns="0" rtlCol="0">
            <a:spAutoFit/>
          </a:bodyPr>
          <a:lstStyle>
            <a:lvl1pPr>
              <a:defRPr sz="2400" b="1" i="0">
                <a:solidFill>
                  <a:schemeClr val="bg1"/>
                </a:solidFill>
                <a:latin typeface="Avenir Black" panose="02000503020000020003" pitchFamily="2" charset="0"/>
                <a:ea typeface="+mj-ea"/>
                <a:cs typeface="Calibri"/>
              </a:defRPr>
            </a:lvl1pPr>
          </a:lstStyle>
          <a:p>
            <a:pPr marL="298450" indent="-285750">
              <a:spcBef>
                <a:spcPts val="1200"/>
              </a:spcBef>
              <a:buFont typeface="Arial" panose="020B0604020202020204" pitchFamily="34" charset="0"/>
              <a:buChar char="•"/>
            </a:pPr>
            <a:r>
              <a:rPr lang="en-US" sz="1800" b="0" spc="-5" dirty="0">
                <a:latin typeface="Avenir Next" panose="020B0503020202020204" pitchFamily="34" charset="0"/>
              </a:rPr>
              <a:t>Connects issuers with a diverse investor base</a:t>
            </a:r>
          </a:p>
        </p:txBody>
      </p:sp>
      <p:sp>
        <p:nvSpPr>
          <p:cNvPr id="16" name="object 14">
            <a:extLst>
              <a:ext uri="{FF2B5EF4-FFF2-40B4-BE49-F238E27FC236}">
                <a16:creationId xmlns:a16="http://schemas.microsoft.com/office/drawing/2014/main" id="{E38F3FAA-67A0-E640-B488-844658B6F53B}"/>
              </a:ext>
            </a:extLst>
          </p:cNvPr>
          <p:cNvSpPr txBox="1">
            <a:spLocks/>
          </p:cNvSpPr>
          <p:nvPr/>
        </p:nvSpPr>
        <p:spPr>
          <a:xfrm>
            <a:off x="720000" y="4066968"/>
            <a:ext cx="3699600" cy="566822"/>
          </a:xfrm>
          <a:prstGeom prst="rect">
            <a:avLst/>
          </a:prstGeom>
        </p:spPr>
        <p:txBody>
          <a:bodyPr vert="horz" wrap="square" lIns="0" tIns="12700" rIns="0" bIns="0" rtlCol="0">
            <a:spAutoFit/>
          </a:bodyPr>
          <a:lstStyle>
            <a:lvl1pPr>
              <a:defRPr sz="2400" b="1" i="0">
                <a:solidFill>
                  <a:schemeClr val="bg1"/>
                </a:solidFill>
                <a:latin typeface="Avenir Black" panose="02000503020000020003" pitchFamily="2" charset="0"/>
                <a:ea typeface="+mj-ea"/>
                <a:cs typeface="Calibri"/>
              </a:defRPr>
            </a:lvl1pPr>
          </a:lstStyle>
          <a:p>
            <a:pPr marL="298450" indent="-285750">
              <a:spcBef>
                <a:spcPts val="1200"/>
              </a:spcBef>
              <a:buFont typeface="Arial" panose="020B0604020202020204" pitchFamily="34" charset="0"/>
              <a:buChar char="•"/>
            </a:pPr>
            <a:r>
              <a:rPr lang="en-US" sz="1800" b="0" spc="-5" dirty="0">
                <a:latin typeface="Avenir Next" panose="020B0503020202020204" pitchFamily="34" charset="0"/>
              </a:rPr>
              <a:t>Provides a platform for investors to monetize their investment</a:t>
            </a:r>
          </a:p>
        </p:txBody>
      </p:sp>
      <p:sp>
        <p:nvSpPr>
          <p:cNvPr id="17" name="object 14">
            <a:extLst>
              <a:ext uri="{FF2B5EF4-FFF2-40B4-BE49-F238E27FC236}">
                <a16:creationId xmlns:a16="http://schemas.microsoft.com/office/drawing/2014/main" id="{81BACFCA-F974-0E44-82C6-FA637589593D}"/>
              </a:ext>
            </a:extLst>
          </p:cNvPr>
          <p:cNvSpPr txBox="1">
            <a:spLocks/>
          </p:cNvSpPr>
          <p:nvPr/>
        </p:nvSpPr>
        <p:spPr>
          <a:xfrm>
            <a:off x="4809115" y="2576586"/>
            <a:ext cx="3039485" cy="566822"/>
          </a:xfrm>
          <a:prstGeom prst="rect">
            <a:avLst/>
          </a:prstGeom>
        </p:spPr>
        <p:txBody>
          <a:bodyPr vert="horz" wrap="square" lIns="0" tIns="12700" rIns="0" bIns="0" rtlCol="0">
            <a:spAutoFit/>
          </a:bodyPr>
          <a:lstStyle>
            <a:lvl1pPr>
              <a:defRPr sz="2400" b="1" i="0">
                <a:solidFill>
                  <a:schemeClr val="bg1"/>
                </a:solidFill>
                <a:latin typeface="Avenir Black" panose="02000503020000020003" pitchFamily="2" charset="0"/>
                <a:ea typeface="+mj-ea"/>
                <a:cs typeface="Calibri"/>
              </a:defRPr>
            </a:lvl1pPr>
          </a:lstStyle>
          <a:p>
            <a:pPr marL="298450" indent="-285750">
              <a:spcBef>
                <a:spcPts val="1200"/>
              </a:spcBef>
              <a:buFont typeface="Arial" panose="020B0604020202020204" pitchFamily="34" charset="0"/>
              <a:buChar char="•"/>
            </a:pPr>
            <a:r>
              <a:rPr lang="en-US" sz="1800" b="0" spc="-5" dirty="0">
                <a:latin typeface="Avenir Next" panose="020B0503020202020204" pitchFamily="34" charset="0"/>
              </a:rPr>
              <a:t>FINRA-recognized broker </a:t>
            </a:r>
            <a:br>
              <a:rPr lang="en-US" sz="1800" b="0" spc="-5" dirty="0">
                <a:latin typeface="Avenir Next" panose="020B0503020202020204" pitchFamily="34" charset="0"/>
              </a:rPr>
            </a:br>
            <a:r>
              <a:rPr lang="en-US" sz="1800" b="0" spc="-5" dirty="0">
                <a:latin typeface="Avenir Next" panose="020B0503020202020204" pitchFamily="34" charset="0"/>
              </a:rPr>
              <a:t>dealer in all 50 states</a:t>
            </a:r>
          </a:p>
        </p:txBody>
      </p:sp>
      <p:sp>
        <p:nvSpPr>
          <p:cNvPr id="18" name="object 14">
            <a:extLst>
              <a:ext uri="{FF2B5EF4-FFF2-40B4-BE49-F238E27FC236}">
                <a16:creationId xmlns:a16="http://schemas.microsoft.com/office/drawing/2014/main" id="{FAC2C119-517A-4F46-AEB0-57B909F51A12}"/>
              </a:ext>
            </a:extLst>
          </p:cNvPr>
          <p:cNvSpPr txBox="1">
            <a:spLocks/>
          </p:cNvSpPr>
          <p:nvPr/>
        </p:nvSpPr>
        <p:spPr>
          <a:xfrm>
            <a:off x="4809115" y="3316325"/>
            <a:ext cx="3039485" cy="843821"/>
          </a:xfrm>
          <a:prstGeom prst="rect">
            <a:avLst/>
          </a:prstGeom>
        </p:spPr>
        <p:txBody>
          <a:bodyPr vert="horz" wrap="square" lIns="0" tIns="12700" rIns="0" bIns="0" rtlCol="0">
            <a:spAutoFit/>
          </a:bodyPr>
          <a:lstStyle>
            <a:lvl1pPr>
              <a:defRPr sz="2400" b="1" i="0">
                <a:solidFill>
                  <a:schemeClr val="bg1"/>
                </a:solidFill>
                <a:latin typeface="Avenir Black" panose="02000503020000020003" pitchFamily="2" charset="0"/>
                <a:ea typeface="+mj-ea"/>
                <a:cs typeface="Calibri"/>
              </a:defRPr>
            </a:lvl1pPr>
          </a:lstStyle>
          <a:p>
            <a:pPr marL="298450" indent="-285750">
              <a:spcBef>
                <a:spcPts val="1200"/>
              </a:spcBef>
              <a:buFont typeface="Arial" panose="020B0604020202020204" pitchFamily="34" charset="0"/>
              <a:buChar char="•"/>
            </a:pPr>
            <a:r>
              <a:rPr lang="en-US" sz="1800" b="0" spc="-5" dirty="0">
                <a:latin typeface="Avenir Next" panose="020B0503020202020204" pitchFamily="34" charset="0"/>
              </a:rPr>
              <a:t>FINRA-recognized and </a:t>
            </a:r>
            <a:br>
              <a:rPr lang="en-US" sz="1800" b="0" spc="-5" dirty="0">
                <a:latin typeface="Avenir Next" panose="020B0503020202020204" pitchFamily="34" charset="0"/>
              </a:rPr>
            </a:br>
            <a:r>
              <a:rPr lang="en-US" sz="1800" b="0" spc="-5" dirty="0">
                <a:latin typeface="Avenir Next" panose="020B0503020202020204" pitchFamily="34" charset="0"/>
              </a:rPr>
              <a:t>SEC-qualified alternative </a:t>
            </a:r>
            <a:br>
              <a:rPr lang="en-US" sz="1800" b="0" spc="-5" dirty="0">
                <a:latin typeface="Avenir Next" panose="020B0503020202020204" pitchFamily="34" charset="0"/>
              </a:rPr>
            </a:br>
            <a:r>
              <a:rPr lang="en-US" sz="1800" b="0" spc="-5" dirty="0">
                <a:latin typeface="Avenir Next" panose="020B0503020202020204" pitchFamily="34" charset="0"/>
              </a:rPr>
              <a:t>trading system (ATS)</a:t>
            </a:r>
          </a:p>
        </p:txBody>
      </p:sp>
    </p:spTree>
    <p:extLst>
      <p:ext uri="{BB962C8B-B14F-4D97-AF65-F5344CB8AC3E}">
        <p14:creationId xmlns:p14="http://schemas.microsoft.com/office/powerpoint/2010/main" val="411523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10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p:bldP spid="11" grpId="0"/>
      <p:bldP spid="13" grpId="0"/>
      <p:bldP spid="14" grpId="0"/>
      <p:bldP spid="15" grpId="0"/>
      <p:bldP spid="16" grpId="0"/>
      <p:bldP spid="17" grpId="0"/>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6A07535-FA23-E140-BCD5-00C5E77DC5A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35" r="3343" b="4027"/>
          <a:stretch/>
        </p:blipFill>
        <p:spPr>
          <a:xfrm>
            <a:off x="0" y="-1"/>
            <a:ext cx="12193200" cy="6858000"/>
          </a:xfrm>
          <a:prstGeom prst="rect">
            <a:avLst/>
          </a:prstGeom>
        </p:spPr>
      </p:pic>
      <p:sp>
        <p:nvSpPr>
          <p:cNvPr id="10" name="object 2">
            <a:extLst>
              <a:ext uri="{FF2B5EF4-FFF2-40B4-BE49-F238E27FC236}">
                <a16:creationId xmlns:a16="http://schemas.microsoft.com/office/drawing/2014/main" id="{46DED36A-625C-4848-BFC0-A6BBC7DD5C0F}"/>
              </a:ext>
            </a:extLst>
          </p:cNvPr>
          <p:cNvSpPr txBox="1">
            <a:spLocks/>
          </p:cNvSpPr>
          <p:nvPr/>
        </p:nvSpPr>
        <p:spPr>
          <a:xfrm>
            <a:off x="1600200" y="762000"/>
            <a:ext cx="9601200" cy="395621"/>
          </a:xfrm>
          <a:prstGeom prst="rect">
            <a:avLst/>
          </a:prstGeom>
        </p:spPr>
        <p:txBody>
          <a:bodyPr vert="horz" wrap="square" lIns="0" tIns="12700" rIns="0" bIns="0" rtlCol="0">
            <a:spAutoFit/>
          </a:bodyPr>
          <a:lstStyle>
            <a:lvl1pPr>
              <a:defRPr sz="2400" b="1" i="0">
                <a:solidFill>
                  <a:schemeClr val="bg1"/>
                </a:solidFill>
                <a:latin typeface="Avenir Black" panose="02000503020000020003" pitchFamily="2" charset="0"/>
                <a:ea typeface="+mj-ea"/>
                <a:cs typeface="Calibri"/>
              </a:defRPr>
            </a:lvl1pPr>
          </a:lstStyle>
          <a:p>
            <a:pPr marL="12700">
              <a:lnSpc>
                <a:spcPts val="2735"/>
              </a:lnSpc>
              <a:spcBef>
                <a:spcPts val="100"/>
              </a:spcBef>
            </a:pPr>
            <a:r>
              <a:rPr lang="en-US" sz="3200" kern="0" dirty="0">
                <a:latin typeface="Avenir Next" panose="020B0503020202020204" pitchFamily="34" charset="0"/>
              </a:rPr>
              <a:t>Rialto Markets’ multiple revenue streams</a:t>
            </a:r>
          </a:p>
        </p:txBody>
      </p:sp>
      <p:sp>
        <p:nvSpPr>
          <p:cNvPr id="11" name="object 14">
            <a:extLst>
              <a:ext uri="{FF2B5EF4-FFF2-40B4-BE49-F238E27FC236}">
                <a16:creationId xmlns:a16="http://schemas.microsoft.com/office/drawing/2014/main" id="{955583B4-68CE-CE44-85F8-5E94BEEFF734}"/>
              </a:ext>
            </a:extLst>
          </p:cNvPr>
          <p:cNvSpPr txBox="1">
            <a:spLocks/>
          </p:cNvSpPr>
          <p:nvPr/>
        </p:nvSpPr>
        <p:spPr>
          <a:xfrm>
            <a:off x="1600200" y="1429008"/>
            <a:ext cx="5257800" cy="566822"/>
          </a:xfrm>
          <a:prstGeom prst="rect">
            <a:avLst/>
          </a:prstGeom>
        </p:spPr>
        <p:txBody>
          <a:bodyPr vert="horz" wrap="square" lIns="0" tIns="12700" rIns="0" bIns="0" rtlCol="0">
            <a:spAutoFit/>
          </a:bodyPr>
          <a:lstStyle>
            <a:lvl1pPr>
              <a:defRPr sz="2400" b="1" i="0">
                <a:solidFill>
                  <a:schemeClr val="bg1"/>
                </a:solidFill>
                <a:latin typeface="Avenir Black" panose="02000503020000020003" pitchFamily="2" charset="0"/>
                <a:ea typeface="+mj-ea"/>
                <a:cs typeface="Calibri"/>
              </a:defRPr>
            </a:lvl1pPr>
          </a:lstStyle>
          <a:p>
            <a:pPr marL="298450" indent="-285750">
              <a:spcBef>
                <a:spcPts val="100"/>
              </a:spcBef>
              <a:buFont typeface="Arial" panose="020B0604020202020204" pitchFamily="34" charset="0"/>
              <a:buChar char="•"/>
            </a:pPr>
            <a:r>
              <a:rPr lang="en-US" sz="1800" b="0" spc="-5" dirty="0">
                <a:latin typeface="Avenir Next" panose="020B0503020202020204" pitchFamily="34" charset="0"/>
              </a:rPr>
              <a:t>Success fees of 1%-3% for broker dealer solutions on millions of dollars of investment </a:t>
            </a:r>
          </a:p>
        </p:txBody>
      </p:sp>
      <p:sp>
        <p:nvSpPr>
          <p:cNvPr id="13" name="TextBox 12">
            <a:extLst>
              <a:ext uri="{FF2B5EF4-FFF2-40B4-BE49-F238E27FC236}">
                <a16:creationId xmlns:a16="http://schemas.microsoft.com/office/drawing/2014/main" id="{8EA5CAEE-A191-964A-914F-9E7020553C1E}"/>
              </a:ext>
            </a:extLst>
          </p:cNvPr>
          <p:cNvSpPr txBox="1">
            <a:spLocks/>
          </p:cNvSpPr>
          <p:nvPr/>
        </p:nvSpPr>
        <p:spPr>
          <a:xfrm>
            <a:off x="-6" y="-4799"/>
            <a:ext cx="1828806" cy="324000"/>
          </a:xfrm>
          <a:prstGeom prst="rect">
            <a:avLst/>
          </a:prstGeom>
          <a:solidFill>
            <a:srgbClr val="FF6600"/>
          </a:solidFill>
        </p:spPr>
        <p:txBody>
          <a:bodyPr wrap="square" rtlCol="0" anchor="ctr">
            <a:noAutofit/>
          </a:bodyPr>
          <a:lstStyle/>
          <a:p>
            <a:pPr algn="ctr"/>
            <a:r>
              <a:rPr lang="en-US" sz="1400" b="1" dirty="0">
                <a:solidFill>
                  <a:schemeClr val="bg1"/>
                </a:solidFill>
                <a:latin typeface="Avenir Next Demi Bold" panose="020B0503020202020204" pitchFamily="34" charset="0"/>
              </a:rPr>
              <a:t>BUSINESS MODEL</a:t>
            </a:r>
          </a:p>
        </p:txBody>
      </p:sp>
      <p:pic>
        <p:nvPicPr>
          <p:cNvPr id="15" name="Picture 14">
            <a:extLst>
              <a:ext uri="{FF2B5EF4-FFF2-40B4-BE49-F238E27FC236}">
                <a16:creationId xmlns:a16="http://schemas.microsoft.com/office/drawing/2014/main" id="{31CF3433-DA4D-D14C-ACDD-BAB74C979C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40290" y="4632832"/>
            <a:ext cx="2251710" cy="2251710"/>
          </a:xfrm>
          <a:prstGeom prst="rect">
            <a:avLst/>
          </a:prstGeom>
        </p:spPr>
      </p:pic>
      <p:sp>
        <p:nvSpPr>
          <p:cNvPr id="16" name="object 14">
            <a:extLst>
              <a:ext uri="{FF2B5EF4-FFF2-40B4-BE49-F238E27FC236}">
                <a16:creationId xmlns:a16="http://schemas.microsoft.com/office/drawing/2014/main" id="{D6FEA703-0613-974C-8DEA-3428590472B9}"/>
              </a:ext>
            </a:extLst>
          </p:cNvPr>
          <p:cNvSpPr txBox="1">
            <a:spLocks/>
          </p:cNvSpPr>
          <p:nvPr/>
        </p:nvSpPr>
        <p:spPr>
          <a:xfrm>
            <a:off x="1600200" y="2214676"/>
            <a:ext cx="5257800" cy="566822"/>
          </a:xfrm>
          <a:prstGeom prst="rect">
            <a:avLst/>
          </a:prstGeom>
        </p:spPr>
        <p:txBody>
          <a:bodyPr vert="horz" wrap="square" lIns="0" tIns="12700" rIns="0" bIns="0" rtlCol="0">
            <a:spAutoFit/>
          </a:bodyPr>
          <a:lstStyle>
            <a:lvl1pPr>
              <a:defRPr sz="2400" b="1" i="0">
                <a:solidFill>
                  <a:schemeClr val="bg1"/>
                </a:solidFill>
                <a:latin typeface="Avenir Black" panose="02000503020000020003" pitchFamily="2" charset="0"/>
                <a:ea typeface="+mj-ea"/>
                <a:cs typeface="Calibri"/>
              </a:defRPr>
            </a:lvl1pPr>
          </a:lstStyle>
          <a:p>
            <a:pPr marL="298450" indent="-285750">
              <a:spcBef>
                <a:spcPts val="100"/>
              </a:spcBef>
              <a:buFont typeface="Arial" panose="020B0604020202020204" pitchFamily="34" charset="0"/>
              <a:buChar char="•"/>
            </a:pPr>
            <a:r>
              <a:rPr lang="en-US" sz="1800" b="0" spc="-5" dirty="0">
                <a:latin typeface="Avenir Next" panose="020B0503020202020204" pitchFamily="34" charset="0"/>
              </a:rPr>
              <a:t>Success fees of 6-8% from connecting issuers with investment banks and platforms </a:t>
            </a:r>
          </a:p>
        </p:txBody>
      </p:sp>
      <p:sp>
        <p:nvSpPr>
          <p:cNvPr id="17" name="object 14">
            <a:extLst>
              <a:ext uri="{FF2B5EF4-FFF2-40B4-BE49-F238E27FC236}">
                <a16:creationId xmlns:a16="http://schemas.microsoft.com/office/drawing/2014/main" id="{82CC3DF4-46E4-5044-800C-389E23093690}"/>
              </a:ext>
            </a:extLst>
          </p:cNvPr>
          <p:cNvSpPr txBox="1">
            <a:spLocks/>
          </p:cNvSpPr>
          <p:nvPr/>
        </p:nvSpPr>
        <p:spPr>
          <a:xfrm>
            <a:off x="1600200" y="5093749"/>
            <a:ext cx="5257800" cy="566822"/>
          </a:xfrm>
          <a:prstGeom prst="rect">
            <a:avLst/>
          </a:prstGeom>
        </p:spPr>
        <p:txBody>
          <a:bodyPr vert="horz" wrap="square" lIns="0" tIns="12700" rIns="0" bIns="0" rtlCol="0">
            <a:spAutoFit/>
          </a:bodyPr>
          <a:lstStyle>
            <a:lvl1pPr>
              <a:defRPr sz="2400" b="1" i="0">
                <a:solidFill>
                  <a:schemeClr val="bg1"/>
                </a:solidFill>
                <a:latin typeface="Avenir Black" panose="02000503020000020003" pitchFamily="2" charset="0"/>
                <a:ea typeface="+mj-ea"/>
                <a:cs typeface="Calibri"/>
              </a:defRPr>
            </a:lvl1pPr>
          </a:lstStyle>
          <a:p>
            <a:pPr marL="298450" indent="-285750">
              <a:spcBef>
                <a:spcPts val="100"/>
              </a:spcBef>
              <a:buFont typeface="Arial" panose="020B0604020202020204" pitchFamily="34" charset="0"/>
              <a:buChar char="•"/>
            </a:pPr>
            <a:r>
              <a:rPr lang="en-US" sz="1800" b="0" spc="-5" dirty="0">
                <a:latin typeface="Avenir Next" panose="020B0503020202020204" pitchFamily="34" charset="0"/>
              </a:rPr>
              <a:t>Commissions on transactions, ranging from 2% to 25 basis points (or 0.25%) of notional value</a:t>
            </a:r>
          </a:p>
        </p:txBody>
      </p:sp>
      <p:sp>
        <p:nvSpPr>
          <p:cNvPr id="18" name="object 14">
            <a:extLst>
              <a:ext uri="{FF2B5EF4-FFF2-40B4-BE49-F238E27FC236}">
                <a16:creationId xmlns:a16="http://schemas.microsoft.com/office/drawing/2014/main" id="{935A97D5-3DD3-6B40-AD48-7C9DAC4B8719}"/>
              </a:ext>
            </a:extLst>
          </p:cNvPr>
          <p:cNvSpPr txBox="1">
            <a:spLocks/>
          </p:cNvSpPr>
          <p:nvPr/>
        </p:nvSpPr>
        <p:spPr>
          <a:xfrm>
            <a:off x="1600200" y="5867400"/>
            <a:ext cx="5257800" cy="566822"/>
          </a:xfrm>
          <a:prstGeom prst="rect">
            <a:avLst/>
          </a:prstGeom>
        </p:spPr>
        <p:txBody>
          <a:bodyPr vert="horz" wrap="square" lIns="0" tIns="12700" rIns="0" bIns="0" rtlCol="0">
            <a:spAutoFit/>
          </a:bodyPr>
          <a:lstStyle>
            <a:lvl1pPr>
              <a:defRPr sz="2400" b="1" i="0">
                <a:solidFill>
                  <a:schemeClr val="bg1"/>
                </a:solidFill>
                <a:latin typeface="Avenir Black" panose="02000503020000020003" pitchFamily="2" charset="0"/>
                <a:ea typeface="+mj-ea"/>
                <a:cs typeface="Calibri"/>
              </a:defRPr>
            </a:lvl1pPr>
          </a:lstStyle>
          <a:p>
            <a:pPr marL="298450" indent="-285750">
              <a:spcBef>
                <a:spcPts val="100"/>
              </a:spcBef>
              <a:buFont typeface="Arial" panose="020B0604020202020204" pitchFamily="34" charset="0"/>
              <a:buChar char="•"/>
            </a:pPr>
            <a:r>
              <a:rPr lang="en-US" sz="1800" b="0" spc="-5" dirty="0">
                <a:latin typeface="Avenir Next" panose="020B0503020202020204" pitchFamily="34" charset="0"/>
                <a:cs typeface="+mj-cs"/>
              </a:rPr>
              <a:t>Recurring revenues from placement and maintenance fees from issuers</a:t>
            </a:r>
          </a:p>
        </p:txBody>
      </p:sp>
    </p:spTree>
    <p:extLst>
      <p:ext uri="{BB962C8B-B14F-4D97-AF65-F5344CB8AC3E}">
        <p14:creationId xmlns:p14="http://schemas.microsoft.com/office/powerpoint/2010/main" val="516954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6" grpId="0"/>
      <p:bldP spid="17" grpId="0"/>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C5697D3-47BD-B844-8537-C7FEF1ECB1B7}"/>
              </a:ext>
            </a:extLst>
          </p:cNvPr>
          <p:cNvPicPr>
            <a:picLocks noChangeAspect="1"/>
          </p:cNvPicPr>
          <p:nvPr/>
        </p:nvPicPr>
        <p:blipFill>
          <a:blip r:embed="rId3" cstate="print">
            <a:extLst>
              <a:ext uri="{28A0092B-C50C-407E-A947-70E740481C1C}">
                <a14:useLocalDpi xmlns:a14="http://schemas.microsoft.com/office/drawing/2010/main" val="0"/>
              </a:ext>
            </a:extLst>
          </a:blip>
          <a:srcRect t="2" b="2"/>
          <a:stretch/>
        </p:blipFill>
        <p:spPr>
          <a:xfrm>
            <a:off x="0" y="-4487"/>
            <a:ext cx="12193200" cy="6858368"/>
          </a:xfrm>
          <a:prstGeom prst="rect">
            <a:avLst/>
          </a:prstGeom>
        </p:spPr>
      </p:pic>
      <p:sp>
        <p:nvSpPr>
          <p:cNvPr id="55" name="Slide Number Placeholder 6">
            <a:extLst>
              <a:ext uri="{FF2B5EF4-FFF2-40B4-BE49-F238E27FC236}">
                <a16:creationId xmlns:a16="http://schemas.microsoft.com/office/drawing/2014/main" id="{01A2066A-516C-B647-8857-73107F1E6920}"/>
              </a:ext>
            </a:extLst>
          </p:cNvPr>
          <p:cNvSpPr txBox="1">
            <a:spLocks/>
          </p:cNvSpPr>
          <p:nvPr/>
        </p:nvSpPr>
        <p:spPr>
          <a:xfrm>
            <a:off x="9067800" y="6377940"/>
            <a:ext cx="2804160" cy="184666"/>
          </a:xfrm>
          <a:prstGeom prst="rect">
            <a:avLst/>
          </a:prstGeom>
        </p:spPr>
        <p:txBody>
          <a:bodyPr/>
          <a:lstStyle>
            <a:defPPr>
              <a:defRPr lang="en-US"/>
            </a:defPPr>
            <a:lvl1pPr marL="0" algn="r" defTabSz="914400" rtl="0" eaLnBrk="1" latinLnBrk="0" hangingPunct="1">
              <a:defRPr sz="1800" b="0" i="0" kern="1200">
                <a:solidFill>
                  <a:schemeClr val="bg1">
                    <a:lumMod val="50000"/>
                  </a:schemeClr>
                </a:solidFill>
                <a:latin typeface="Avenir Next Medium" panose="020B05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z="1200" smtClean="0"/>
              <a:pPr/>
              <a:t>18</a:t>
            </a:fld>
            <a:endParaRPr lang="en-US" sz="1200" dirty="0"/>
          </a:p>
        </p:txBody>
      </p:sp>
      <p:pic>
        <p:nvPicPr>
          <p:cNvPr id="5" name="Picture 4">
            <a:extLst>
              <a:ext uri="{FF2B5EF4-FFF2-40B4-BE49-F238E27FC236}">
                <a16:creationId xmlns:a16="http://schemas.microsoft.com/office/drawing/2014/main" id="{924A96E1-0934-8A4D-B6B6-B2D8567FD9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40290" y="4632832"/>
            <a:ext cx="2251710" cy="2251710"/>
          </a:xfrm>
          <a:prstGeom prst="rect">
            <a:avLst/>
          </a:prstGeom>
        </p:spPr>
      </p:pic>
      <p:sp>
        <p:nvSpPr>
          <p:cNvPr id="7" name="TextBox 6">
            <a:extLst>
              <a:ext uri="{FF2B5EF4-FFF2-40B4-BE49-F238E27FC236}">
                <a16:creationId xmlns:a16="http://schemas.microsoft.com/office/drawing/2014/main" id="{C1F00BD6-A6DE-6941-8B2B-06FCE697FEEB}"/>
              </a:ext>
            </a:extLst>
          </p:cNvPr>
          <p:cNvSpPr txBox="1">
            <a:spLocks/>
          </p:cNvSpPr>
          <p:nvPr/>
        </p:nvSpPr>
        <p:spPr>
          <a:xfrm>
            <a:off x="643890" y="1369178"/>
            <a:ext cx="4375012" cy="720000"/>
          </a:xfrm>
          <a:prstGeom prst="rect">
            <a:avLst/>
          </a:prstGeom>
          <a:solidFill>
            <a:srgbClr val="FF6600"/>
          </a:solidFill>
        </p:spPr>
        <p:txBody>
          <a:bodyPr wrap="square" rtlCol="0" anchor="ctr">
            <a:noAutofit/>
          </a:bodyPr>
          <a:lstStyle/>
          <a:p>
            <a:r>
              <a:rPr lang="en-US" sz="3600" dirty="0">
                <a:solidFill>
                  <a:schemeClr val="bg1"/>
                </a:solidFill>
                <a:latin typeface="Avenir Next Medium" panose="020B0503020202020204" pitchFamily="34" charset="0"/>
              </a:rPr>
              <a:t>Built on Wall Street</a:t>
            </a:r>
          </a:p>
        </p:txBody>
      </p:sp>
      <p:sp>
        <p:nvSpPr>
          <p:cNvPr id="9" name="TextBox 8">
            <a:extLst>
              <a:ext uri="{FF2B5EF4-FFF2-40B4-BE49-F238E27FC236}">
                <a16:creationId xmlns:a16="http://schemas.microsoft.com/office/drawing/2014/main" id="{C3A18AB0-FC4B-A34F-AFE8-8D630AE7C144}"/>
              </a:ext>
            </a:extLst>
          </p:cNvPr>
          <p:cNvSpPr txBox="1">
            <a:spLocks/>
          </p:cNvSpPr>
          <p:nvPr/>
        </p:nvSpPr>
        <p:spPr>
          <a:xfrm>
            <a:off x="643890" y="2209800"/>
            <a:ext cx="5518013" cy="720000"/>
          </a:xfrm>
          <a:prstGeom prst="rect">
            <a:avLst/>
          </a:prstGeom>
          <a:solidFill>
            <a:srgbClr val="FF6600"/>
          </a:solidFill>
        </p:spPr>
        <p:txBody>
          <a:bodyPr wrap="square" rtlCol="0" anchor="ctr">
            <a:noAutofit/>
          </a:bodyPr>
          <a:lstStyle/>
          <a:p>
            <a:r>
              <a:rPr lang="en-US" sz="3600" dirty="0">
                <a:solidFill>
                  <a:schemeClr val="bg1"/>
                </a:solidFill>
                <a:latin typeface="Avenir Next Medium" panose="020B0503020202020204" pitchFamily="34" charset="0"/>
              </a:rPr>
              <a:t>regulation and traditions</a:t>
            </a:r>
          </a:p>
        </p:txBody>
      </p:sp>
      <p:sp>
        <p:nvSpPr>
          <p:cNvPr id="11" name="TextBox 10">
            <a:extLst>
              <a:ext uri="{FF2B5EF4-FFF2-40B4-BE49-F238E27FC236}">
                <a16:creationId xmlns:a16="http://schemas.microsoft.com/office/drawing/2014/main" id="{BCADEE4C-1CAE-43A7-8F00-ECD0DC7450DE}"/>
              </a:ext>
            </a:extLst>
          </p:cNvPr>
          <p:cNvSpPr txBox="1"/>
          <p:nvPr/>
        </p:nvSpPr>
        <p:spPr>
          <a:xfrm>
            <a:off x="533400" y="5250855"/>
            <a:ext cx="6686550" cy="1015663"/>
          </a:xfrm>
          <a:prstGeom prst="rect">
            <a:avLst/>
          </a:prstGeom>
          <a:noFill/>
        </p:spPr>
        <p:txBody>
          <a:bodyPr wrap="square" rtlCol="0">
            <a:spAutoFit/>
          </a:bodyPr>
          <a:lstStyle/>
          <a:p>
            <a:r>
              <a:rPr lang="en-US" sz="2000" b="1" dirty="0">
                <a:solidFill>
                  <a:schemeClr val="bg1"/>
                </a:solidFill>
                <a:latin typeface="Avenir Next Demi Bold" panose="020B0503020202020204" pitchFamily="34" charset="0"/>
              </a:rPr>
              <a:t>As this market opens up to more competition, no one has more experience in managing and communicating the regulatory framework than Rialto Markets.</a:t>
            </a:r>
          </a:p>
        </p:txBody>
      </p:sp>
    </p:spTree>
    <p:extLst>
      <p:ext uri="{BB962C8B-B14F-4D97-AF65-F5344CB8AC3E}">
        <p14:creationId xmlns:p14="http://schemas.microsoft.com/office/powerpoint/2010/main" val="1218168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60000" y="216000"/>
            <a:ext cx="10536593" cy="364843"/>
          </a:xfrm>
          <a:prstGeom prst="rect">
            <a:avLst/>
          </a:prstGeom>
        </p:spPr>
        <p:txBody>
          <a:bodyPr vert="horz" wrap="square" lIns="0" tIns="12700" rIns="0" bIns="0" rtlCol="0">
            <a:spAutoFit/>
          </a:bodyPr>
          <a:lstStyle/>
          <a:p>
            <a:pPr marL="12700">
              <a:lnSpc>
                <a:spcPts val="2735"/>
              </a:lnSpc>
              <a:spcBef>
                <a:spcPts val="100"/>
              </a:spcBef>
            </a:pPr>
            <a:r>
              <a:rPr lang="en-US" b="0" dirty="0">
                <a:latin typeface="Avenir Next Medium" panose="020B0503020202020204" pitchFamily="34" charset="0"/>
              </a:rPr>
              <a:t>Major Market Growth</a:t>
            </a:r>
            <a:endParaRPr lang="en-US" b="0" kern="1200" dirty="0">
              <a:solidFill>
                <a:schemeClr val="bg1"/>
              </a:solidFill>
              <a:latin typeface="Avenir Next Medium" panose="020B0503020202020204" pitchFamily="34" charset="0"/>
              <a:cs typeface="+mj-cs"/>
            </a:endParaRPr>
          </a:p>
        </p:txBody>
      </p:sp>
      <p:sp>
        <p:nvSpPr>
          <p:cNvPr id="56" name="Rectangle 55">
            <a:extLst>
              <a:ext uri="{FF2B5EF4-FFF2-40B4-BE49-F238E27FC236}">
                <a16:creationId xmlns:a16="http://schemas.microsoft.com/office/drawing/2014/main" id="{20A1CBF5-98F2-C14A-914E-515833223440}"/>
              </a:ext>
            </a:extLst>
          </p:cNvPr>
          <p:cNvSpPr/>
          <p:nvPr/>
        </p:nvSpPr>
        <p:spPr>
          <a:xfrm>
            <a:off x="-1" y="720000"/>
            <a:ext cx="5044441" cy="6138000"/>
          </a:xfrm>
          <a:prstGeom prst="rect">
            <a:avLst/>
          </a:prstGeom>
          <a:solidFill>
            <a:schemeClr val="tx2"/>
          </a:soli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57" name="object 14">
            <a:extLst>
              <a:ext uri="{FF2B5EF4-FFF2-40B4-BE49-F238E27FC236}">
                <a16:creationId xmlns:a16="http://schemas.microsoft.com/office/drawing/2014/main" id="{CDF946AB-AEE7-574C-830E-0916F356E8A5}"/>
              </a:ext>
            </a:extLst>
          </p:cNvPr>
          <p:cNvSpPr txBox="1">
            <a:spLocks/>
          </p:cNvSpPr>
          <p:nvPr/>
        </p:nvSpPr>
        <p:spPr>
          <a:xfrm>
            <a:off x="533400" y="1327103"/>
            <a:ext cx="3886200" cy="2598147"/>
          </a:xfrm>
          <a:prstGeom prst="rect">
            <a:avLst/>
          </a:prstGeom>
        </p:spPr>
        <p:txBody>
          <a:bodyPr vert="horz" wrap="square" lIns="0" tIns="12700" rIns="0" bIns="0" rtlCol="0">
            <a:spAutoFit/>
          </a:bodyPr>
          <a:lstStyle>
            <a:lvl1pPr>
              <a:defRPr sz="2200" b="1" i="0">
                <a:solidFill>
                  <a:srgbClr val="096DE4"/>
                </a:solidFill>
                <a:latin typeface="Calibri"/>
                <a:ea typeface="+mj-ea"/>
                <a:cs typeface="Calibri"/>
              </a:defRPr>
            </a:lvl1pPr>
          </a:lstStyle>
          <a:p>
            <a:pPr marL="12700">
              <a:spcBef>
                <a:spcPts val="100"/>
              </a:spcBef>
            </a:pPr>
            <a:r>
              <a:rPr lang="en-US" sz="2400" spc="-5" dirty="0">
                <a:solidFill>
                  <a:schemeClr val="bg1"/>
                </a:solidFill>
                <a:latin typeface="Avenir Next Demi Bold" panose="020B0503020202020204" pitchFamily="34" charset="0"/>
              </a:rPr>
              <a:t>The private markets continue to grow rapidly, accounting for $7 trillion in private assets this year, proving that investors support exciting private companies. </a:t>
            </a:r>
          </a:p>
        </p:txBody>
      </p:sp>
      <p:sp>
        <p:nvSpPr>
          <p:cNvPr id="58" name="object 14">
            <a:extLst>
              <a:ext uri="{FF2B5EF4-FFF2-40B4-BE49-F238E27FC236}">
                <a16:creationId xmlns:a16="http://schemas.microsoft.com/office/drawing/2014/main" id="{168092F4-11E0-1D47-917D-B86CEE30E2E5}"/>
              </a:ext>
            </a:extLst>
          </p:cNvPr>
          <p:cNvSpPr txBox="1">
            <a:spLocks/>
          </p:cNvSpPr>
          <p:nvPr/>
        </p:nvSpPr>
        <p:spPr>
          <a:xfrm>
            <a:off x="533400" y="4343400"/>
            <a:ext cx="4038600" cy="1490152"/>
          </a:xfrm>
          <a:prstGeom prst="rect">
            <a:avLst/>
          </a:prstGeom>
        </p:spPr>
        <p:txBody>
          <a:bodyPr vert="horz" wrap="square" lIns="0" tIns="12700" rIns="0" bIns="0" rtlCol="0">
            <a:spAutoFit/>
          </a:bodyPr>
          <a:lstStyle>
            <a:lvl1pPr>
              <a:defRPr sz="2200" b="1" i="0">
                <a:solidFill>
                  <a:srgbClr val="096DE4"/>
                </a:solidFill>
                <a:latin typeface="Calibri"/>
                <a:ea typeface="+mj-ea"/>
                <a:cs typeface="Calibri"/>
              </a:defRPr>
            </a:lvl1pPr>
          </a:lstStyle>
          <a:p>
            <a:pPr marL="12700">
              <a:spcBef>
                <a:spcPts val="100"/>
              </a:spcBef>
            </a:pPr>
            <a:r>
              <a:rPr lang="en-US" sz="2400" spc="-5" dirty="0">
                <a:solidFill>
                  <a:schemeClr val="bg1"/>
                </a:solidFill>
                <a:latin typeface="Avenir Next Demi Bold" panose="020B0503020202020204" pitchFamily="34" charset="0"/>
              </a:rPr>
              <a:t>The same Forbes report in 2021 forecasts global Private Equity to reach to grow to $30 trillion by 2030.</a:t>
            </a:r>
          </a:p>
        </p:txBody>
      </p:sp>
      <p:grpSp>
        <p:nvGrpSpPr>
          <p:cNvPr id="4" name="Group 3">
            <a:extLst>
              <a:ext uri="{FF2B5EF4-FFF2-40B4-BE49-F238E27FC236}">
                <a16:creationId xmlns:a16="http://schemas.microsoft.com/office/drawing/2014/main" id="{8D90CB0C-3F86-704A-993C-27FE398D2691}"/>
              </a:ext>
            </a:extLst>
          </p:cNvPr>
          <p:cNvGrpSpPr/>
          <p:nvPr/>
        </p:nvGrpSpPr>
        <p:grpSpPr>
          <a:xfrm>
            <a:off x="5044440" y="1327103"/>
            <a:ext cx="7147560" cy="4800600"/>
            <a:chOff x="5044440" y="1327103"/>
            <a:chExt cx="7147560" cy="4800600"/>
          </a:xfrm>
        </p:grpSpPr>
        <p:pic>
          <p:nvPicPr>
            <p:cNvPr id="7" name="Picture 6">
              <a:extLst>
                <a:ext uri="{FF2B5EF4-FFF2-40B4-BE49-F238E27FC236}">
                  <a16:creationId xmlns:a16="http://schemas.microsoft.com/office/drawing/2014/main" id="{8D558E42-EC97-0E4B-AD37-AC6D94B31C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44440" y="1327103"/>
              <a:ext cx="7147560" cy="4800600"/>
            </a:xfrm>
            <a:prstGeom prst="rect">
              <a:avLst/>
            </a:prstGeom>
          </p:spPr>
        </p:pic>
        <p:grpSp>
          <p:nvGrpSpPr>
            <p:cNvPr id="3" name="Group 2">
              <a:extLst>
                <a:ext uri="{FF2B5EF4-FFF2-40B4-BE49-F238E27FC236}">
                  <a16:creationId xmlns:a16="http://schemas.microsoft.com/office/drawing/2014/main" id="{6BCF9763-07CF-AF4D-A89A-E4CA40164C97}"/>
                </a:ext>
              </a:extLst>
            </p:cNvPr>
            <p:cNvGrpSpPr/>
            <p:nvPr/>
          </p:nvGrpSpPr>
          <p:grpSpPr>
            <a:xfrm>
              <a:off x="6937618" y="2819400"/>
              <a:ext cx="4568575" cy="1919178"/>
              <a:chOff x="6937618" y="2819400"/>
              <a:chExt cx="4568575" cy="1919178"/>
            </a:xfrm>
          </p:grpSpPr>
          <p:sp>
            <p:nvSpPr>
              <p:cNvPr id="60" name="object 14">
                <a:extLst>
                  <a:ext uri="{FF2B5EF4-FFF2-40B4-BE49-F238E27FC236}">
                    <a16:creationId xmlns:a16="http://schemas.microsoft.com/office/drawing/2014/main" id="{A5297BD5-9591-3640-8390-BFE943C9A11B}"/>
                  </a:ext>
                </a:extLst>
              </p:cNvPr>
              <p:cNvSpPr txBox="1">
                <a:spLocks/>
              </p:cNvSpPr>
              <p:nvPr/>
            </p:nvSpPr>
            <p:spPr>
              <a:xfrm>
                <a:off x="10286993" y="2819400"/>
                <a:ext cx="1219200" cy="259045"/>
              </a:xfrm>
              <a:prstGeom prst="rect">
                <a:avLst/>
              </a:prstGeom>
            </p:spPr>
            <p:txBody>
              <a:bodyPr vert="horz" wrap="square" lIns="0" tIns="12700" rIns="0" bIns="0" rtlCol="0">
                <a:spAutoFit/>
              </a:bodyPr>
              <a:lstStyle>
                <a:lvl1pPr>
                  <a:defRPr sz="2200" b="1" i="0">
                    <a:solidFill>
                      <a:srgbClr val="096DE4"/>
                    </a:solidFill>
                    <a:latin typeface="Calibri"/>
                    <a:ea typeface="+mj-ea"/>
                    <a:cs typeface="Calibri"/>
                  </a:defRPr>
                </a:lvl1pPr>
              </a:lstStyle>
              <a:p>
                <a:pPr marL="12700">
                  <a:spcBef>
                    <a:spcPts val="100"/>
                  </a:spcBef>
                </a:pPr>
                <a:r>
                  <a:rPr lang="en-US" sz="1600" spc="-5" dirty="0">
                    <a:solidFill>
                      <a:srgbClr val="FF6600"/>
                    </a:solidFill>
                    <a:latin typeface="Avenir Next Demi Bold" panose="020B0503020202020204" pitchFamily="34" charset="0"/>
                  </a:rPr>
                  <a:t>$30 trillion</a:t>
                </a:r>
              </a:p>
            </p:txBody>
          </p:sp>
          <p:sp>
            <p:nvSpPr>
              <p:cNvPr id="62" name="object 14">
                <a:extLst>
                  <a:ext uri="{FF2B5EF4-FFF2-40B4-BE49-F238E27FC236}">
                    <a16:creationId xmlns:a16="http://schemas.microsoft.com/office/drawing/2014/main" id="{2A998CB8-0FCB-6543-8685-D86DE590FEFC}"/>
                  </a:ext>
                </a:extLst>
              </p:cNvPr>
              <p:cNvSpPr txBox="1">
                <a:spLocks/>
              </p:cNvSpPr>
              <p:nvPr/>
            </p:nvSpPr>
            <p:spPr>
              <a:xfrm>
                <a:off x="6937618" y="4479533"/>
                <a:ext cx="1219200" cy="259045"/>
              </a:xfrm>
              <a:prstGeom prst="rect">
                <a:avLst/>
              </a:prstGeom>
            </p:spPr>
            <p:txBody>
              <a:bodyPr vert="horz" wrap="square" lIns="0" tIns="12700" rIns="0" bIns="0" rtlCol="0">
                <a:spAutoFit/>
              </a:bodyPr>
              <a:lstStyle>
                <a:lvl1pPr>
                  <a:defRPr sz="2200" b="1" i="0">
                    <a:solidFill>
                      <a:srgbClr val="096DE4"/>
                    </a:solidFill>
                    <a:latin typeface="Calibri"/>
                    <a:ea typeface="+mj-ea"/>
                    <a:cs typeface="Calibri"/>
                  </a:defRPr>
                </a:lvl1pPr>
              </a:lstStyle>
              <a:p>
                <a:pPr marL="12700">
                  <a:spcBef>
                    <a:spcPts val="100"/>
                  </a:spcBef>
                </a:pPr>
                <a:r>
                  <a:rPr lang="en-US" sz="1600" spc="-5" dirty="0">
                    <a:solidFill>
                      <a:srgbClr val="FF6600"/>
                    </a:solidFill>
                    <a:latin typeface="Avenir Next Demi Bold" panose="020B0503020202020204" pitchFamily="34" charset="0"/>
                  </a:rPr>
                  <a:t>$7 trillion</a:t>
                </a:r>
              </a:p>
            </p:txBody>
          </p:sp>
        </p:grpSp>
      </p:grpSp>
    </p:spTree>
    <p:extLst>
      <p:ext uri="{BB962C8B-B14F-4D97-AF65-F5344CB8AC3E}">
        <p14:creationId xmlns:p14="http://schemas.microsoft.com/office/powerpoint/2010/main" val="1244249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1000"/>
                                        <p:tgtEl>
                                          <p:spTgt spid="57"/>
                                        </p:tgtEl>
                                      </p:cBhvr>
                                    </p:animEffect>
                                  </p:childTnLst>
                                </p:cTn>
                              </p:par>
                              <p:par>
                                <p:cTn id="8" presetID="31"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1000" fill="hold"/>
                                        <p:tgtEl>
                                          <p:spTgt spid="4"/>
                                        </p:tgtEl>
                                        <p:attrNameLst>
                                          <p:attrName>ppt_w</p:attrName>
                                        </p:attrNameLst>
                                      </p:cBhvr>
                                      <p:tavLst>
                                        <p:tav tm="0">
                                          <p:val>
                                            <p:fltVal val="0"/>
                                          </p:val>
                                        </p:tav>
                                        <p:tav tm="100000">
                                          <p:val>
                                            <p:strVal val="#ppt_w"/>
                                          </p:val>
                                        </p:tav>
                                      </p:tavLst>
                                    </p:anim>
                                    <p:anim calcmode="lin" valueType="num">
                                      <p:cBhvr>
                                        <p:cTn id="11" dur="1000" fill="hold"/>
                                        <p:tgtEl>
                                          <p:spTgt spid="4"/>
                                        </p:tgtEl>
                                        <p:attrNameLst>
                                          <p:attrName>ppt_h</p:attrName>
                                        </p:attrNameLst>
                                      </p:cBhvr>
                                      <p:tavLst>
                                        <p:tav tm="0">
                                          <p:val>
                                            <p:fltVal val="0"/>
                                          </p:val>
                                        </p:tav>
                                        <p:tav tm="100000">
                                          <p:val>
                                            <p:strVal val="#ppt_h"/>
                                          </p:val>
                                        </p:tav>
                                      </p:tavLst>
                                    </p:anim>
                                    <p:anim calcmode="lin" valueType="num">
                                      <p:cBhvr>
                                        <p:cTn id="12" dur="1000" fill="hold"/>
                                        <p:tgtEl>
                                          <p:spTgt spid="4"/>
                                        </p:tgtEl>
                                        <p:attrNameLst>
                                          <p:attrName>style.rotation</p:attrName>
                                        </p:attrNameLst>
                                      </p:cBhvr>
                                      <p:tavLst>
                                        <p:tav tm="0">
                                          <p:val>
                                            <p:fltVal val="90"/>
                                          </p:val>
                                        </p:tav>
                                        <p:tav tm="100000">
                                          <p:val>
                                            <p:fltVal val="0"/>
                                          </p:val>
                                        </p:tav>
                                      </p:tavLst>
                                    </p:anim>
                                    <p:animEffect transition="in" filter="fade">
                                      <p:cBhvr>
                                        <p:cTn id="13" dur="1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8"/>
                                        </p:tgtEl>
                                        <p:attrNameLst>
                                          <p:attrName>style.visibility</p:attrName>
                                        </p:attrNameLst>
                                      </p:cBhvr>
                                      <p:to>
                                        <p:strVal val="visible"/>
                                      </p:to>
                                    </p:set>
                                    <p:animEffect transition="in" filter="fade">
                                      <p:cBhvr>
                                        <p:cTn id="18" dur="10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5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F3FB83D-FF9B-0C47-A7E1-B2500B60F6FC}"/>
              </a:ext>
            </a:extLst>
          </p:cNvPr>
          <p:cNvPicPr>
            <a:picLocks noChangeAspect="1"/>
          </p:cNvPicPr>
          <p:nvPr/>
        </p:nvPicPr>
        <p:blipFill>
          <a:blip r:embed="rId3" cstate="print">
            <a:extLst>
              <a:ext uri="{28A0092B-C50C-407E-A947-70E740481C1C}">
                <a14:useLocalDpi xmlns:a14="http://schemas.microsoft.com/office/drawing/2010/main" val="0"/>
              </a:ext>
            </a:extLst>
          </a:blip>
          <a:srcRect t="10629" b="10629"/>
          <a:stretch/>
        </p:blipFill>
        <p:spPr>
          <a:xfrm>
            <a:off x="-1" y="0"/>
            <a:ext cx="12193200" cy="6858000"/>
          </a:xfrm>
          <a:prstGeom prst="rect">
            <a:avLst/>
          </a:prstGeom>
        </p:spPr>
      </p:pic>
      <p:grpSp>
        <p:nvGrpSpPr>
          <p:cNvPr id="8" name="Group 7">
            <a:extLst>
              <a:ext uri="{FF2B5EF4-FFF2-40B4-BE49-F238E27FC236}">
                <a16:creationId xmlns:a16="http://schemas.microsoft.com/office/drawing/2014/main" id="{113282E3-6926-4B37-BB79-2354D632776A}"/>
              </a:ext>
            </a:extLst>
          </p:cNvPr>
          <p:cNvGrpSpPr/>
          <p:nvPr/>
        </p:nvGrpSpPr>
        <p:grpSpPr>
          <a:xfrm>
            <a:off x="316362" y="6273257"/>
            <a:ext cx="3234123" cy="275597"/>
            <a:chOff x="420541" y="6249468"/>
            <a:chExt cx="3234123" cy="275597"/>
          </a:xfrm>
        </p:grpSpPr>
        <p:sp>
          <p:nvSpPr>
            <p:cNvPr id="3" name="object 3"/>
            <p:cNvSpPr/>
            <p:nvPr/>
          </p:nvSpPr>
          <p:spPr>
            <a:xfrm>
              <a:off x="647715" y="6249468"/>
              <a:ext cx="691895" cy="254507"/>
            </a:xfrm>
            <a:prstGeom prst="rect">
              <a:avLst/>
            </a:prstGeom>
            <a:blipFill>
              <a:blip r:embed="rId4" cstate="print"/>
              <a:stretch>
                <a:fillRect/>
              </a:stretch>
            </a:blipFill>
          </p:spPr>
          <p:txBody>
            <a:bodyPr wrap="square" lIns="0" tIns="0" rIns="0" bIns="0" rtlCol="0"/>
            <a:lstStyle/>
            <a:p>
              <a:endParaRPr sz="1600" dirty="0">
                <a:latin typeface="Avenir Next LT Pro" panose="020B0504020202020204" pitchFamily="34" charset="0"/>
              </a:endParaRPr>
            </a:p>
          </p:txBody>
        </p:sp>
        <p:sp>
          <p:nvSpPr>
            <p:cNvPr id="4" name="object 4"/>
            <p:cNvSpPr txBox="1"/>
            <p:nvPr/>
          </p:nvSpPr>
          <p:spPr>
            <a:xfrm>
              <a:off x="420541" y="6266020"/>
              <a:ext cx="163830" cy="259045"/>
            </a:xfrm>
            <a:prstGeom prst="rect">
              <a:avLst/>
            </a:prstGeom>
          </p:spPr>
          <p:txBody>
            <a:bodyPr vert="horz" wrap="square" lIns="0" tIns="12700" rIns="0" bIns="0" rtlCol="0">
              <a:spAutoFit/>
            </a:bodyPr>
            <a:lstStyle/>
            <a:p>
              <a:pPr marL="12700">
                <a:lnSpc>
                  <a:spcPct val="100000"/>
                </a:lnSpc>
                <a:spcBef>
                  <a:spcPts val="100"/>
                </a:spcBef>
              </a:pPr>
              <a:r>
                <a:rPr sz="1600" spc="45" dirty="0">
                  <a:solidFill>
                    <a:srgbClr val="FFFFFF"/>
                  </a:solidFill>
                  <a:latin typeface="Avenir Next Medium" panose="020B0503020202020204" pitchFamily="34" charset="0"/>
                  <a:cs typeface="Calibri"/>
                </a:rPr>
                <a:t>A</a:t>
              </a:r>
              <a:endParaRPr sz="1600" dirty="0">
                <a:latin typeface="Avenir Next Medium" panose="020B0503020202020204" pitchFamily="34" charset="0"/>
                <a:cs typeface="Calibri"/>
              </a:endParaRPr>
            </a:p>
          </p:txBody>
        </p:sp>
        <p:sp>
          <p:nvSpPr>
            <p:cNvPr id="5" name="object 5"/>
            <p:cNvSpPr txBox="1"/>
            <p:nvPr/>
          </p:nvSpPr>
          <p:spPr>
            <a:xfrm>
              <a:off x="1402954" y="6259394"/>
              <a:ext cx="2251710" cy="259045"/>
            </a:xfrm>
            <a:prstGeom prst="rect">
              <a:avLst/>
            </a:prstGeom>
          </p:spPr>
          <p:txBody>
            <a:bodyPr vert="horz" wrap="square" lIns="0" tIns="12700" rIns="0" bIns="0" rtlCol="0">
              <a:spAutoFit/>
            </a:bodyPr>
            <a:lstStyle/>
            <a:p>
              <a:pPr marL="12700">
                <a:lnSpc>
                  <a:spcPct val="100000"/>
                </a:lnSpc>
                <a:spcBef>
                  <a:spcPts val="100"/>
                </a:spcBef>
              </a:pPr>
              <a:r>
                <a:rPr sz="1600" kern="0" spc="-5" dirty="0">
                  <a:solidFill>
                    <a:schemeClr val="bg1"/>
                  </a:solidFill>
                  <a:latin typeface="Avenir Next Medium" panose="020B0503020202020204" pitchFamily="34" charset="0"/>
                  <a:ea typeface="+mj-ea"/>
                  <a:cs typeface="+mj-cs"/>
                </a:rPr>
                <a:t>regulated Broker Dealer</a:t>
              </a:r>
            </a:p>
          </p:txBody>
        </p:sp>
      </p:grpSp>
      <p:pic>
        <p:nvPicPr>
          <p:cNvPr id="10" name="Picture 9">
            <a:extLst>
              <a:ext uri="{FF2B5EF4-FFF2-40B4-BE49-F238E27FC236}">
                <a16:creationId xmlns:a16="http://schemas.microsoft.com/office/drawing/2014/main" id="{C1BFACE0-5734-9440-9F67-6593B053E9B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40290" y="4632832"/>
            <a:ext cx="2251710" cy="2251710"/>
          </a:xfrm>
          <a:prstGeom prst="rect">
            <a:avLst/>
          </a:prstGeom>
        </p:spPr>
      </p:pic>
      <p:sp>
        <p:nvSpPr>
          <p:cNvPr id="2" name="TextBox 1">
            <a:extLst>
              <a:ext uri="{FF2B5EF4-FFF2-40B4-BE49-F238E27FC236}">
                <a16:creationId xmlns:a16="http://schemas.microsoft.com/office/drawing/2014/main" id="{568DCC83-37A6-3340-845A-1EBC92B87CEE}"/>
              </a:ext>
            </a:extLst>
          </p:cNvPr>
          <p:cNvSpPr txBox="1">
            <a:spLocks/>
          </p:cNvSpPr>
          <p:nvPr/>
        </p:nvSpPr>
        <p:spPr>
          <a:xfrm>
            <a:off x="3396000" y="4288553"/>
            <a:ext cx="5400000" cy="936000"/>
          </a:xfrm>
          <a:prstGeom prst="rect">
            <a:avLst/>
          </a:prstGeom>
          <a:solidFill>
            <a:srgbClr val="FF6600"/>
          </a:solidFill>
        </p:spPr>
        <p:txBody>
          <a:bodyPr wrap="square" rtlCol="0" anchor="ctr">
            <a:spAutoFit/>
          </a:bodyPr>
          <a:lstStyle/>
          <a:p>
            <a:pPr algn="ctr"/>
            <a:r>
              <a:rPr lang="en-US" sz="2400" b="1" spc="300" dirty="0">
                <a:solidFill>
                  <a:schemeClr val="bg1"/>
                </a:solidFill>
                <a:latin typeface="Avenir Next Demi Bold" panose="020B0503020202020204" pitchFamily="34" charset="0"/>
              </a:rPr>
              <a:t>MAKING INVESTMENT </a:t>
            </a:r>
          </a:p>
          <a:p>
            <a:pPr algn="ctr"/>
            <a:r>
              <a:rPr lang="en-US" sz="2400" b="1" spc="300" dirty="0">
                <a:solidFill>
                  <a:schemeClr val="bg1"/>
                </a:solidFill>
                <a:latin typeface="Avenir Next Demi Bold" panose="020B0503020202020204" pitchFamily="34" charset="0"/>
              </a:rPr>
              <a:t>ACCESSIBLE TO EVERYONE </a:t>
            </a:r>
          </a:p>
        </p:txBody>
      </p:sp>
      <p:sp>
        <p:nvSpPr>
          <p:cNvPr id="6" name="TextBox 5">
            <a:extLst>
              <a:ext uri="{FF2B5EF4-FFF2-40B4-BE49-F238E27FC236}">
                <a16:creationId xmlns:a16="http://schemas.microsoft.com/office/drawing/2014/main" id="{3A7D71DE-AD53-414F-8549-933F18E72260}"/>
              </a:ext>
            </a:extLst>
          </p:cNvPr>
          <p:cNvSpPr txBox="1"/>
          <p:nvPr/>
        </p:nvSpPr>
        <p:spPr>
          <a:xfrm>
            <a:off x="838200" y="1524000"/>
            <a:ext cx="10515600" cy="1754326"/>
          </a:xfrm>
          <a:prstGeom prst="rect">
            <a:avLst/>
          </a:prstGeom>
          <a:noFill/>
        </p:spPr>
        <p:txBody>
          <a:bodyPr wrap="square" rtlCol="0">
            <a:spAutoFit/>
          </a:bodyPr>
          <a:lstStyle/>
          <a:p>
            <a:pPr algn="ctr"/>
            <a:r>
              <a:rPr lang="en-US" sz="5400" b="1" dirty="0">
                <a:solidFill>
                  <a:schemeClr val="bg1"/>
                </a:solidFill>
                <a:latin typeface="Avenir Next Demi Bold" panose="020B0503020202020204" pitchFamily="34" charset="0"/>
              </a:rPr>
              <a:t>Bringing Private Markets </a:t>
            </a:r>
          </a:p>
          <a:p>
            <a:pPr algn="ctr"/>
            <a:r>
              <a:rPr lang="en-US" sz="5400" b="1" dirty="0">
                <a:solidFill>
                  <a:schemeClr val="bg1"/>
                </a:solidFill>
                <a:latin typeface="Avenir Next Demi Bold" panose="020B0503020202020204" pitchFamily="34" charset="0"/>
              </a:rPr>
              <a:t>to the Public </a:t>
            </a:r>
          </a:p>
        </p:txBody>
      </p:sp>
    </p:spTree>
    <p:extLst>
      <p:ext uri="{BB962C8B-B14F-4D97-AF65-F5344CB8AC3E}">
        <p14:creationId xmlns:p14="http://schemas.microsoft.com/office/powerpoint/2010/main" val="1127295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4242941-4294-5A44-B966-C62A8A692D4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392" b="-24"/>
          <a:stretch/>
        </p:blipFill>
        <p:spPr>
          <a:xfrm>
            <a:off x="0" y="0"/>
            <a:ext cx="12193200" cy="6858000"/>
          </a:xfrm>
          <a:prstGeom prst="rect">
            <a:avLst/>
          </a:prstGeom>
        </p:spPr>
      </p:pic>
      <p:sp>
        <p:nvSpPr>
          <p:cNvPr id="8" name="object 14">
            <a:extLst>
              <a:ext uri="{FF2B5EF4-FFF2-40B4-BE49-F238E27FC236}">
                <a16:creationId xmlns:a16="http://schemas.microsoft.com/office/drawing/2014/main" id="{016025D9-0153-3945-9B09-3045C8443798}"/>
              </a:ext>
            </a:extLst>
          </p:cNvPr>
          <p:cNvSpPr txBox="1">
            <a:spLocks/>
          </p:cNvSpPr>
          <p:nvPr/>
        </p:nvSpPr>
        <p:spPr>
          <a:xfrm>
            <a:off x="720000" y="1448361"/>
            <a:ext cx="7357200" cy="566822"/>
          </a:xfrm>
          <a:prstGeom prst="rect">
            <a:avLst/>
          </a:prstGeom>
        </p:spPr>
        <p:txBody>
          <a:bodyPr vert="horz" wrap="square" lIns="0" tIns="12700" rIns="0" bIns="0" rtlCol="0">
            <a:spAutoFit/>
          </a:bodyPr>
          <a:lstStyle>
            <a:lvl1pPr>
              <a:defRPr sz="2400" b="1" i="0">
                <a:solidFill>
                  <a:schemeClr val="bg1"/>
                </a:solidFill>
                <a:latin typeface="Avenir Black" panose="02000503020000020003" pitchFamily="2" charset="0"/>
                <a:ea typeface="+mj-ea"/>
                <a:cs typeface="Calibri"/>
              </a:defRPr>
            </a:lvl1pPr>
          </a:lstStyle>
          <a:p>
            <a:pPr marL="298450" indent="-285750">
              <a:spcBef>
                <a:spcPts val="1200"/>
              </a:spcBef>
              <a:buFont typeface="Arial" panose="020B0604020202020204" pitchFamily="34" charset="0"/>
              <a:buChar char="•"/>
            </a:pPr>
            <a:r>
              <a:rPr lang="en-US" sz="1800" b="0" spc="-5" dirty="0">
                <a:latin typeface="Avenir Next" panose="020B0503020202020204" pitchFamily="34" charset="0"/>
              </a:rPr>
              <a:t>Actively raising $200M+ with a $600M pipeline on our broker dealer primary platform through Rialto Markets’ infrastructure</a:t>
            </a:r>
          </a:p>
        </p:txBody>
      </p:sp>
      <p:sp>
        <p:nvSpPr>
          <p:cNvPr id="5" name="object 2">
            <a:extLst>
              <a:ext uri="{FF2B5EF4-FFF2-40B4-BE49-F238E27FC236}">
                <a16:creationId xmlns:a16="http://schemas.microsoft.com/office/drawing/2014/main" id="{0858A4A5-DFBF-3F42-B542-AD9514311EA8}"/>
              </a:ext>
            </a:extLst>
          </p:cNvPr>
          <p:cNvSpPr txBox="1">
            <a:spLocks/>
          </p:cNvSpPr>
          <p:nvPr/>
        </p:nvSpPr>
        <p:spPr>
          <a:xfrm>
            <a:off x="720000" y="720000"/>
            <a:ext cx="8195400" cy="395621"/>
          </a:xfrm>
          <a:prstGeom prst="rect">
            <a:avLst/>
          </a:prstGeom>
        </p:spPr>
        <p:txBody>
          <a:bodyPr vert="horz" wrap="square" lIns="0" tIns="12700" rIns="0" bIns="0" rtlCol="0">
            <a:spAutoFit/>
          </a:bodyPr>
          <a:lstStyle>
            <a:lvl1pPr>
              <a:defRPr sz="2400" b="1" i="0">
                <a:solidFill>
                  <a:schemeClr val="bg1"/>
                </a:solidFill>
                <a:latin typeface="Avenir Black" panose="02000503020000020003" pitchFamily="2" charset="0"/>
                <a:ea typeface="+mj-ea"/>
                <a:cs typeface="Calibri"/>
              </a:defRPr>
            </a:lvl1pPr>
          </a:lstStyle>
          <a:p>
            <a:pPr marL="12700">
              <a:lnSpc>
                <a:spcPts val="2735"/>
              </a:lnSpc>
              <a:spcBef>
                <a:spcPts val="100"/>
              </a:spcBef>
            </a:pPr>
            <a:r>
              <a:rPr lang="en-US" sz="3200" kern="0" dirty="0">
                <a:latin typeface="Avenir Next" panose="020B0503020202020204" pitchFamily="34" charset="0"/>
              </a:rPr>
              <a:t>Rialto Markets Traction &amp; Success to Date</a:t>
            </a:r>
            <a:endParaRPr lang="en-US" sz="3200" kern="1200" dirty="0">
              <a:latin typeface="Avenir Next" panose="020B0503020202020204" pitchFamily="34" charset="0"/>
              <a:cs typeface="+mj-cs"/>
            </a:endParaRPr>
          </a:p>
        </p:txBody>
      </p:sp>
      <p:sp>
        <p:nvSpPr>
          <p:cNvPr id="10" name="TextBox 9">
            <a:extLst>
              <a:ext uri="{FF2B5EF4-FFF2-40B4-BE49-F238E27FC236}">
                <a16:creationId xmlns:a16="http://schemas.microsoft.com/office/drawing/2014/main" id="{808ED248-A446-B449-A901-45ACBBC2AAB9}"/>
              </a:ext>
            </a:extLst>
          </p:cNvPr>
          <p:cNvSpPr txBox="1">
            <a:spLocks/>
          </p:cNvSpPr>
          <p:nvPr/>
        </p:nvSpPr>
        <p:spPr>
          <a:xfrm>
            <a:off x="-6" y="-4799"/>
            <a:ext cx="1828806" cy="324000"/>
          </a:xfrm>
          <a:prstGeom prst="rect">
            <a:avLst/>
          </a:prstGeom>
          <a:solidFill>
            <a:srgbClr val="FF6600"/>
          </a:solidFill>
        </p:spPr>
        <p:txBody>
          <a:bodyPr wrap="square" rtlCol="0" anchor="ctr">
            <a:noAutofit/>
          </a:bodyPr>
          <a:lstStyle/>
          <a:p>
            <a:pPr algn="ctr"/>
            <a:r>
              <a:rPr lang="en-US" sz="1400" b="1" dirty="0">
                <a:solidFill>
                  <a:schemeClr val="bg1"/>
                </a:solidFill>
                <a:latin typeface="Avenir Next Demi Bold" panose="020B0503020202020204" pitchFamily="34" charset="0"/>
              </a:rPr>
              <a:t>BUSINESS MODEL</a:t>
            </a:r>
          </a:p>
        </p:txBody>
      </p:sp>
      <p:pic>
        <p:nvPicPr>
          <p:cNvPr id="13" name="Picture 12">
            <a:extLst>
              <a:ext uri="{FF2B5EF4-FFF2-40B4-BE49-F238E27FC236}">
                <a16:creationId xmlns:a16="http://schemas.microsoft.com/office/drawing/2014/main" id="{22B75520-9ADF-9E49-8F77-A7181EB063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40290" y="4632832"/>
            <a:ext cx="2251710" cy="2251710"/>
          </a:xfrm>
          <a:prstGeom prst="rect">
            <a:avLst/>
          </a:prstGeom>
        </p:spPr>
      </p:pic>
      <p:sp>
        <p:nvSpPr>
          <p:cNvPr id="14" name="object 14">
            <a:extLst>
              <a:ext uri="{FF2B5EF4-FFF2-40B4-BE49-F238E27FC236}">
                <a16:creationId xmlns:a16="http://schemas.microsoft.com/office/drawing/2014/main" id="{D027CA81-6046-5540-A7B3-A8294092A13D}"/>
              </a:ext>
            </a:extLst>
          </p:cNvPr>
          <p:cNvSpPr txBox="1">
            <a:spLocks/>
          </p:cNvSpPr>
          <p:nvPr/>
        </p:nvSpPr>
        <p:spPr>
          <a:xfrm>
            <a:off x="720000" y="2188100"/>
            <a:ext cx="7357200" cy="843821"/>
          </a:xfrm>
          <a:prstGeom prst="rect">
            <a:avLst/>
          </a:prstGeom>
        </p:spPr>
        <p:txBody>
          <a:bodyPr vert="horz" wrap="square" lIns="0" tIns="12700" rIns="0" bIns="0" rtlCol="0">
            <a:spAutoFit/>
          </a:bodyPr>
          <a:lstStyle>
            <a:lvl1pPr>
              <a:defRPr sz="2400" b="1" i="0">
                <a:solidFill>
                  <a:schemeClr val="bg1"/>
                </a:solidFill>
                <a:latin typeface="Avenir Black" panose="02000503020000020003" pitchFamily="2" charset="0"/>
                <a:ea typeface="+mj-ea"/>
                <a:cs typeface="Calibri"/>
              </a:defRPr>
            </a:lvl1pPr>
          </a:lstStyle>
          <a:p>
            <a:pPr marL="298450" indent="-285750">
              <a:spcBef>
                <a:spcPts val="1200"/>
              </a:spcBef>
              <a:buFont typeface="Arial" panose="020B0604020202020204" pitchFamily="34" charset="0"/>
              <a:buChar char="•"/>
            </a:pPr>
            <a:r>
              <a:rPr lang="en-US" sz="1800" b="0" spc="-5" dirty="0">
                <a:latin typeface="Avenir Next" panose="020B0503020202020204" pitchFamily="34" charset="0"/>
              </a:rPr>
              <a:t>Received rare FINRA-recognition and SEC-qualification to transact across private market securities in both digital and traditional forms on their alternative trading system (ATS)</a:t>
            </a:r>
          </a:p>
        </p:txBody>
      </p:sp>
      <p:sp>
        <p:nvSpPr>
          <p:cNvPr id="15" name="object 14">
            <a:extLst>
              <a:ext uri="{FF2B5EF4-FFF2-40B4-BE49-F238E27FC236}">
                <a16:creationId xmlns:a16="http://schemas.microsoft.com/office/drawing/2014/main" id="{405E54C8-6EB3-0B41-A8EC-11E069360E27}"/>
              </a:ext>
            </a:extLst>
          </p:cNvPr>
          <p:cNvSpPr txBox="1">
            <a:spLocks/>
          </p:cNvSpPr>
          <p:nvPr/>
        </p:nvSpPr>
        <p:spPr>
          <a:xfrm>
            <a:off x="720000" y="3184694"/>
            <a:ext cx="7357200" cy="566822"/>
          </a:xfrm>
          <a:prstGeom prst="rect">
            <a:avLst/>
          </a:prstGeom>
        </p:spPr>
        <p:txBody>
          <a:bodyPr vert="horz" wrap="square" lIns="0" tIns="12700" rIns="0" bIns="0" rtlCol="0">
            <a:spAutoFit/>
          </a:bodyPr>
          <a:lstStyle>
            <a:lvl1pPr>
              <a:defRPr sz="2400" b="1" i="0">
                <a:solidFill>
                  <a:schemeClr val="bg1"/>
                </a:solidFill>
                <a:latin typeface="Avenir Black" panose="02000503020000020003" pitchFamily="2" charset="0"/>
                <a:ea typeface="+mj-ea"/>
                <a:cs typeface="Calibri"/>
              </a:defRPr>
            </a:lvl1pPr>
          </a:lstStyle>
          <a:p>
            <a:pPr marL="298450" indent="-285750">
              <a:spcBef>
                <a:spcPts val="1200"/>
              </a:spcBef>
              <a:buFont typeface="Arial" panose="020B0604020202020204" pitchFamily="34" charset="0"/>
              <a:buChar char="•"/>
            </a:pPr>
            <a:r>
              <a:rPr lang="en-US" sz="1800" b="0" spc="-5" dirty="0">
                <a:latin typeface="Avenir Next" panose="020B0503020202020204" pitchFamily="34" charset="0"/>
              </a:rPr>
              <a:t>Established partnerships with many investment banks, law firms, transfer agents and escrow banks</a:t>
            </a:r>
          </a:p>
        </p:txBody>
      </p:sp>
      <p:sp>
        <p:nvSpPr>
          <p:cNvPr id="16" name="object 14">
            <a:extLst>
              <a:ext uri="{FF2B5EF4-FFF2-40B4-BE49-F238E27FC236}">
                <a16:creationId xmlns:a16="http://schemas.microsoft.com/office/drawing/2014/main" id="{70D1EC44-59E6-AA40-BBB0-9FE2D2F63F94}"/>
              </a:ext>
            </a:extLst>
          </p:cNvPr>
          <p:cNvSpPr txBox="1">
            <a:spLocks/>
          </p:cNvSpPr>
          <p:nvPr/>
        </p:nvSpPr>
        <p:spPr>
          <a:xfrm>
            <a:off x="720000" y="3924433"/>
            <a:ext cx="7357200" cy="566822"/>
          </a:xfrm>
          <a:prstGeom prst="rect">
            <a:avLst/>
          </a:prstGeom>
        </p:spPr>
        <p:txBody>
          <a:bodyPr vert="horz" wrap="square" lIns="0" tIns="12700" rIns="0" bIns="0" rtlCol="0">
            <a:spAutoFit/>
          </a:bodyPr>
          <a:lstStyle>
            <a:lvl1pPr>
              <a:defRPr sz="2400" b="1" i="0">
                <a:solidFill>
                  <a:schemeClr val="bg1"/>
                </a:solidFill>
                <a:latin typeface="Avenir Black" panose="02000503020000020003" pitchFamily="2" charset="0"/>
                <a:ea typeface="+mj-ea"/>
                <a:cs typeface="Calibri"/>
              </a:defRPr>
            </a:lvl1pPr>
          </a:lstStyle>
          <a:p>
            <a:pPr marL="298450" indent="-285750">
              <a:spcBef>
                <a:spcPts val="1200"/>
              </a:spcBef>
              <a:buFont typeface="Arial" panose="020B0604020202020204" pitchFamily="34" charset="0"/>
              <a:buChar char="•"/>
            </a:pPr>
            <a:r>
              <a:rPr lang="en-US" sz="1800" b="0" spc="-5" dirty="0">
                <a:latin typeface="Avenir Next" panose="020B0503020202020204" pitchFamily="34" charset="0"/>
              </a:rPr>
              <a:t>Successfully launched primary offerings for nine private </a:t>
            </a:r>
            <a:br>
              <a:rPr lang="en-US" sz="1800" b="0" spc="-5" dirty="0">
                <a:latin typeface="Avenir Next" panose="020B0503020202020204" pitchFamily="34" charset="0"/>
              </a:rPr>
            </a:br>
            <a:r>
              <a:rPr lang="en-US" sz="1800" b="0" spc="-5" dirty="0">
                <a:latin typeface="Avenir Next" panose="020B0503020202020204" pitchFamily="34" charset="0"/>
              </a:rPr>
              <a:t>companies, with 20+ in the pipeline</a:t>
            </a:r>
          </a:p>
        </p:txBody>
      </p:sp>
      <p:sp>
        <p:nvSpPr>
          <p:cNvPr id="17" name="object 14">
            <a:extLst>
              <a:ext uri="{FF2B5EF4-FFF2-40B4-BE49-F238E27FC236}">
                <a16:creationId xmlns:a16="http://schemas.microsoft.com/office/drawing/2014/main" id="{2B09C662-29F1-4947-846A-CA28EC4D95A9}"/>
              </a:ext>
            </a:extLst>
          </p:cNvPr>
          <p:cNvSpPr txBox="1">
            <a:spLocks/>
          </p:cNvSpPr>
          <p:nvPr/>
        </p:nvSpPr>
        <p:spPr>
          <a:xfrm>
            <a:off x="720000" y="4653898"/>
            <a:ext cx="7357200" cy="566822"/>
          </a:xfrm>
          <a:prstGeom prst="rect">
            <a:avLst/>
          </a:prstGeom>
        </p:spPr>
        <p:txBody>
          <a:bodyPr vert="horz" wrap="square" lIns="0" tIns="12700" rIns="0" bIns="0" rtlCol="0">
            <a:spAutoFit/>
          </a:bodyPr>
          <a:lstStyle>
            <a:lvl1pPr>
              <a:defRPr sz="2400" b="1" i="0">
                <a:solidFill>
                  <a:schemeClr val="bg1"/>
                </a:solidFill>
                <a:latin typeface="Avenir Black" panose="02000503020000020003" pitchFamily="2" charset="0"/>
                <a:ea typeface="+mj-ea"/>
                <a:cs typeface="Calibri"/>
              </a:defRPr>
            </a:lvl1pPr>
          </a:lstStyle>
          <a:p>
            <a:pPr marL="298450" indent="-285750">
              <a:spcBef>
                <a:spcPts val="1200"/>
              </a:spcBef>
              <a:buFont typeface="Arial" panose="020B0604020202020204" pitchFamily="34" charset="0"/>
              <a:buChar char="•"/>
            </a:pPr>
            <a:r>
              <a:rPr lang="en-US" sz="1800" b="0" spc="-5" dirty="0">
                <a:latin typeface="Avenir Next" panose="020B0503020202020204" pitchFamily="34" charset="0"/>
                <a:cs typeface="+mj-cs"/>
              </a:rPr>
              <a:t>Built-out infrastructure for both primary raises </a:t>
            </a:r>
            <a:br>
              <a:rPr lang="en-US" sz="1800" b="0" spc="-5" dirty="0">
                <a:latin typeface="Avenir Next" panose="020B0503020202020204" pitchFamily="34" charset="0"/>
                <a:cs typeface="+mj-cs"/>
              </a:rPr>
            </a:br>
            <a:r>
              <a:rPr lang="en-US" sz="1800" b="0" spc="-5" dirty="0">
                <a:latin typeface="Avenir Next" panose="020B0503020202020204" pitchFamily="34" charset="0"/>
                <a:cs typeface="+mj-cs"/>
              </a:rPr>
              <a:t>and secondary offerings</a:t>
            </a:r>
          </a:p>
        </p:txBody>
      </p:sp>
    </p:spTree>
    <p:extLst>
      <p:ext uri="{BB962C8B-B14F-4D97-AF65-F5344CB8AC3E}">
        <p14:creationId xmlns:p14="http://schemas.microsoft.com/office/powerpoint/2010/main" val="3317333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p:bldP spid="14" grpId="0"/>
      <p:bldP spid="15" grpId="0"/>
      <p:bldP spid="16" grpId="0"/>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14">
            <a:extLst>
              <a:ext uri="{FF2B5EF4-FFF2-40B4-BE49-F238E27FC236}">
                <a16:creationId xmlns:a16="http://schemas.microsoft.com/office/drawing/2014/main" id="{0F0E339D-237B-4916-9F3C-FFDE0A383344}"/>
              </a:ext>
            </a:extLst>
          </p:cNvPr>
          <p:cNvSpPr txBox="1">
            <a:spLocks noGrp="1"/>
          </p:cNvSpPr>
          <p:nvPr>
            <p:ph type="title"/>
          </p:nvPr>
        </p:nvSpPr>
        <p:spPr>
          <a:xfrm>
            <a:off x="360000" y="216000"/>
            <a:ext cx="11078006" cy="382156"/>
          </a:xfrm>
          <a:prstGeom prst="rect">
            <a:avLst/>
          </a:prstGeom>
        </p:spPr>
        <p:txBody>
          <a:bodyPr vert="horz" wrap="square" lIns="0" tIns="12700" rIns="0" bIns="0" rtlCol="0">
            <a:spAutoFit/>
          </a:bodyPr>
          <a:lstStyle/>
          <a:p>
            <a:pPr marL="12700">
              <a:spcBef>
                <a:spcPts val="100"/>
              </a:spcBef>
            </a:pPr>
            <a:r>
              <a:rPr lang="en-US" sz="2400" b="0" kern="1200" spc="-5" dirty="0">
                <a:solidFill>
                  <a:schemeClr val="bg1"/>
                </a:solidFill>
                <a:latin typeface="Avenir Next Medium" panose="020B0503020202020204" pitchFamily="34" charset="0"/>
                <a:cs typeface="+mj-cs"/>
              </a:rPr>
              <a:t>Key to our success is our experienced team</a:t>
            </a:r>
            <a:endParaRPr sz="1400" b="0" kern="1200" spc="-5" dirty="0">
              <a:solidFill>
                <a:schemeClr val="bg1"/>
              </a:solidFill>
              <a:latin typeface="Avenir Next Medium" panose="020B0503020202020204" pitchFamily="34" charset="0"/>
              <a:cs typeface="+mj-cs"/>
            </a:endParaRPr>
          </a:p>
        </p:txBody>
      </p:sp>
      <p:grpSp>
        <p:nvGrpSpPr>
          <p:cNvPr id="2" name="Group 1">
            <a:extLst>
              <a:ext uri="{FF2B5EF4-FFF2-40B4-BE49-F238E27FC236}">
                <a16:creationId xmlns:a16="http://schemas.microsoft.com/office/drawing/2014/main" id="{11F3548A-F933-D84B-AE81-31F02DA69001}"/>
              </a:ext>
            </a:extLst>
          </p:cNvPr>
          <p:cNvGrpSpPr/>
          <p:nvPr/>
        </p:nvGrpSpPr>
        <p:grpSpPr>
          <a:xfrm>
            <a:off x="720000" y="1800000"/>
            <a:ext cx="7200000" cy="4817107"/>
            <a:chOff x="720000" y="1800000"/>
            <a:chExt cx="7200000" cy="4817107"/>
          </a:xfrm>
        </p:grpSpPr>
        <p:grpSp>
          <p:nvGrpSpPr>
            <p:cNvPr id="4" name="Group 3">
              <a:extLst>
                <a:ext uri="{FF2B5EF4-FFF2-40B4-BE49-F238E27FC236}">
                  <a16:creationId xmlns:a16="http://schemas.microsoft.com/office/drawing/2014/main" id="{3B1734AE-C6A3-E347-AEF6-C779F629A185}"/>
                </a:ext>
              </a:extLst>
            </p:cNvPr>
            <p:cNvGrpSpPr/>
            <p:nvPr/>
          </p:nvGrpSpPr>
          <p:grpSpPr>
            <a:xfrm>
              <a:off x="2638645" y="1800000"/>
              <a:ext cx="1444278" cy="2289413"/>
              <a:chOff x="2436576" y="1800000"/>
              <a:chExt cx="1444278" cy="2289413"/>
            </a:xfrm>
          </p:grpSpPr>
          <p:sp>
            <p:nvSpPr>
              <p:cNvPr id="11" name="object 21">
                <a:extLst>
                  <a:ext uri="{FF2B5EF4-FFF2-40B4-BE49-F238E27FC236}">
                    <a16:creationId xmlns:a16="http://schemas.microsoft.com/office/drawing/2014/main" id="{D68C351A-FB01-41AB-AFBF-D8C612F44C12}"/>
                  </a:ext>
                </a:extLst>
              </p:cNvPr>
              <p:cNvSpPr/>
              <p:nvPr/>
            </p:nvSpPr>
            <p:spPr>
              <a:xfrm>
                <a:off x="2440675" y="1800000"/>
                <a:ext cx="1440179" cy="1440000"/>
              </a:xfrm>
              <a:prstGeom prst="ellipse">
                <a:avLst/>
              </a:prstGeom>
              <a:blipFill>
                <a:blip r:embed="rId2" cstate="print"/>
                <a:stretch>
                  <a:fillRect t="-6" b="-24996"/>
                </a:stretch>
              </a:blipFill>
            </p:spPr>
            <p:txBody>
              <a:bodyPr wrap="square" lIns="0" tIns="0" rIns="0" bIns="0" rtlCol="0"/>
              <a:lstStyle/>
              <a:p>
                <a:endParaRPr/>
              </a:p>
            </p:txBody>
          </p:sp>
          <p:sp>
            <p:nvSpPr>
              <p:cNvPr id="18" name="object 28">
                <a:extLst>
                  <a:ext uri="{FF2B5EF4-FFF2-40B4-BE49-F238E27FC236}">
                    <a16:creationId xmlns:a16="http://schemas.microsoft.com/office/drawing/2014/main" id="{821013B1-1108-4C48-82D0-7723251BE335}"/>
                  </a:ext>
                </a:extLst>
              </p:cNvPr>
              <p:cNvSpPr txBox="1"/>
              <p:nvPr/>
            </p:nvSpPr>
            <p:spPr>
              <a:xfrm>
                <a:off x="2436576" y="3420000"/>
                <a:ext cx="1440000" cy="669413"/>
              </a:xfrm>
              <a:prstGeom prst="rect">
                <a:avLst/>
              </a:prstGeom>
            </p:spPr>
            <p:txBody>
              <a:bodyPr vert="horz" wrap="square" lIns="0" tIns="58419" rIns="0" bIns="0" rtlCol="0">
                <a:spAutoFit/>
              </a:bodyPr>
              <a:lstStyle/>
              <a:p>
                <a:pPr marL="12700" algn="ctr">
                  <a:lnSpc>
                    <a:spcPct val="100000"/>
                  </a:lnSpc>
                  <a:spcBef>
                    <a:spcPts val="459"/>
                  </a:spcBef>
                </a:pPr>
                <a:r>
                  <a:rPr sz="1400" b="1" spc="-5" dirty="0">
                    <a:latin typeface="Avenir Next" panose="020B0503020202020204" pitchFamily="34" charset="0"/>
                    <a:cs typeface="Calibri"/>
                  </a:rPr>
                  <a:t>Joel Steinmetz</a:t>
                </a:r>
                <a:endParaRPr sz="1400" b="1" dirty="0">
                  <a:latin typeface="Avenir Next" panose="020B0503020202020204" pitchFamily="34" charset="0"/>
                  <a:cs typeface="Calibri"/>
                </a:endParaRPr>
              </a:p>
              <a:p>
                <a:pPr marL="12700" algn="ctr">
                  <a:lnSpc>
                    <a:spcPct val="100000"/>
                  </a:lnSpc>
                  <a:spcBef>
                    <a:spcPts val="359"/>
                  </a:spcBef>
                </a:pPr>
                <a:r>
                  <a:rPr sz="1000" dirty="0">
                    <a:latin typeface="Avenir Next" panose="020B0503020202020204" pitchFamily="34" charset="0"/>
                    <a:cs typeface="Calibri"/>
                  </a:rPr>
                  <a:t>COO &amp;</a:t>
                </a:r>
                <a:r>
                  <a:rPr sz="1000" spc="-60" dirty="0">
                    <a:latin typeface="Avenir Next" panose="020B0503020202020204" pitchFamily="34" charset="0"/>
                    <a:cs typeface="Calibri"/>
                  </a:rPr>
                  <a:t> </a:t>
                </a:r>
                <a:r>
                  <a:rPr sz="1000" spc="-5" dirty="0">
                    <a:latin typeface="Avenir Next" panose="020B0503020202020204" pitchFamily="34" charset="0"/>
                    <a:cs typeface="Calibri"/>
                  </a:rPr>
                  <a:t>Co-Founder</a:t>
                </a:r>
                <a:endParaRPr sz="1000" dirty="0">
                  <a:latin typeface="Avenir Next" panose="020B0503020202020204" pitchFamily="34" charset="0"/>
                  <a:cs typeface="Calibri"/>
                </a:endParaRPr>
              </a:p>
              <a:p>
                <a:pPr marL="12700" algn="ctr">
                  <a:lnSpc>
                    <a:spcPct val="150000"/>
                  </a:lnSpc>
                </a:pPr>
                <a:r>
                  <a:rPr sz="900" i="1" spc="-5" dirty="0">
                    <a:latin typeface="Avenir Next" panose="020B0503020202020204" pitchFamily="34" charset="0"/>
                    <a:cs typeface="Calibri"/>
                  </a:rPr>
                  <a:t>Series </a:t>
                </a:r>
                <a:r>
                  <a:rPr sz="900" i="1" dirty="0">
                    <a:latin typeface="Avenir Next" panose="020B0503020202020204" pitchFamily="34" charset="0"/>
                    <a:cs typeface="Calibri"/>
                  </a:rPr>
                  <a:t>7, 24, 57,</a:t>
                </a:r>
                <a:r>
                  <a:rPr sz="900" i="1" spc="-60" dirty="0">
                    <a:latin typeface="Avenir Next" panose="020B0503020202020204" pitchFamily="34" charset="0"/>
                    <a:cs typeface="Calibri"/>
                  </a:rPr>
                  <a:t> </a:t>
                </a:r>
                <a:r>
                  <a:rPr sz="900" i="1" dirty="0">
                    <a:latin typeface="Avenir Next" panose="020B0503020202020204" pitchFamily="34" charset="0"/>
                    <a:cs typeface="Calibri"/>
                  </a:rPr>
                  <a:t>63</a:t>
                </a:r>
              </a:p>
            </p:txBody>
          </p:sp>
        </p:grpSp>
        <p:grpSp>
          <p:nvGrpSpPr>
            <p:cNvPr id="5" name="Group 4">
              <a:extLst>
                <a:ext uri="{FF2B5EF4-FFF2-40B4-BE49-F238E27FC236}">
                  <a16:creationId xmlns:a16="http://schemas.microsoft.com/office/drawing/2014/main" id="{4318AB52-7BF6-4D49-B354-69C50421025C}"/>
                </a:ext>
              </a:extLst>
            </p:cNvPr>
            <p:cNvGrpSpPr/>
            <p:nvPr/>
          </p:nvGrpSpPr>
          <p:grpSpPr>
            <a:xfrm>
              <a:off x="4563754" y="1800000"/>
              <a:ext cx="1440000" cy="2099617"/>
              <a:chOff x="4342627" y="1800000"/>
              <a:chExt cx="1440000" cy="2099617"/>
            </a:xfrm>
          </p:grpSpPr>
          <p:sp>
            <p:nvSpPr>
              <p:cNvPr id="12" name="object 22">
                <a:extLst>
                  <a:ext uri="{FF2B5EF4-FFF2-40B4-BE49-F238E27FC236}">
                    <a16:creationId xmlns:a16="http://schemas.microsoft.com/office/drawing/2014/main" id="{A8436472-37A6-489B-8A27-AA1932FFE5EC}"/>
                  </a:ext>
                </a:extLst>
              </p:cNvPr>
              <p:cNvSpPr/>
              <p:nvPr/>
            </p:nvSpPr>
            <p:spPr>
              <a:xfrm>
                <a:off x="4342627" y="1800000"/>
                <a:ext cx="1440000" cy="1440000"/>
              </a:xfrm>
              <a:prstGeom prst="ellipse">
                <a:avLst/>
              </a:prstGeom>
              <a:blipFill>
                <a:blip r:embed="rId3" cstate="print"/>
                <a:stretch>
                  <a:fillRect l="1" r="-649" b="-25624"/>
                </a:stretch>
              </a:blipFill>
            </p:spPr>
            <p:txBody>
              <a:bodyPr wrap="square" lIns="0" tIns="0" rIns="0" bIns="0" rtlCol="0"/>
              <a:lstStyle/>
              <a:p>
                <a:endParaRPr/>
              </a:p>
            </p:txBody>
          </p:sp>
          <p:sp>
            <p:nvSpPr>
              <p:cNvPr id="19" name="object 29">
                <a:extLst>
                  <a:ext uri="{FF2B5EF4-FFF2-40B4-BE49-F238E27FC236}">
                    <a16:creationId xmlns:a16="http://schemas.microsoft.com/office/drawing/2014/main" id="{3D2E6F7A-428E-46F5-BC2B-F9223D1C37FE}"/>
                  </a:ext>
                </a:extLst>
              </p:cNvPr>
              <p:cNvSpPr txBox="1"/>
              <p:nvPr/>
            </p:nvSpPr>
            <p:spPr>
              <a:xfrm>
                <a:off x="4342627" y="3420000"/>
                <a:ext cx="1440000" cy="479617"/>
              </a:xfrm>
              <a:prstGeom prst="rect">
                <a:avLst/>
              </a:prstGeom>
            </p:spPr>
            <p:txBody>
              <a:bodyPr vert="horz" wrap="square" lIns="0" tIns="58419" rIns="0" bIns="0" rtlCol="0">
                <a:spAutoFit/>
              </a:bodyPr>
              <a:lstStyle/>
              <a:p>
                <a:pPr marL="12700" algn="ctr">
                  <a:lnSpc>
                    <a:spcPct val="100000"/>
                  </a:lnSpc>
                  <a:spcBef>
                    <a:spcPts val="459"/>
                  </a:spcBef>
                </a:pPr>
                <a:r>
                  <a:rPr sz="1400" b="1" spc="-5" dirty="0">
                    <a:latin typeface="Avenir Next" panose="020B0503020202020204" pitchFamily="34" charset="0"/>
                    <a:cs typeface="Calibri"/>
                  </a:rPr>
                  <a:t>Rob</a:t>
                </a:r>
                <a:r>
                  <a:rPr sz="1400" b="1" spc="-10" dirty="0">
                    <a:latin typeface="Avenir Next" panose="020B0503020202020204" pitchFamily="34" charset="0"/>
                    <a:cs typeface="Calibri"/>
                  </a:rPr>
                  <a:t> Noonan</a:t>
                </a:r>
                <a:endParaRPr sz="1400" b="1" dirty="0">
                  <a:latin typeface="Avenir Next" panose="020B0503020202020204" pitchFamily="34" charset="0"/>
                  <a:cs typeface="Calibri"/>
                </a:endParaRPr>
              </a:p>
              <a:p>
                <a:pPr marL="12700" algn="ctr">
                  <a:lnSpc>
                    <a:spcPct val="100000"/>
                  </a:lnSpc>
                  <a:spcBef>
                    <a:spcPts val="359"/>
                  </a:spcBef>
                </a:pPr>
                <a:r>
                  <a:rPr sz="1000" dirty="0">
                    <a:latin typeface="Avenir Next" panose="020B0503020202020204" pitchFamily="34" charset="0"/>
                    <a:cs typeface="Calibri"/>
                  </a:rPr>
                  <a:t>CMO &amp;</a:t>
                </a:r>
                <a:r>
                  <a:rPr sz="1000" spc="-55" dirty="0">
                    <a:latin typeface="Avenir Next" panose="020B0503020202020204" pitchFamily="34" charset="0"/>
                    <a:cs typeface="Calibri"/>
                  </a:rPr>
                  <a:t> </a:t>
                </a:r>
                <a:r>
                  <a:rPr sz="1000" spc="-5" dirty="0">
                    <a:latin typeface="Avenir Next" panose="020B0503020202020204" pitchFamily="34" charset="0"/>
                    <a:cs typeface="Calibri"/>
                  </a:rPr>
                  <a:t>Co-Founder</a:t>
                </a:r>
                <a:endParaRPr sz="1000" dirty="0">
                  <a:latin typeface="Avenir Next" panose="020B0503020202020204" pitchFamily="34" charset="0"/>
                  <a:cs typeface="Calibri"/>
                </a:endParaRPr>
              </a:p>
            </p:txBody>
          </p:sp>
        </p:grpSp>
        <p:grpSp>
          <p:nvGrpSpPr>
            <p:cNvPr id="3" name="Group 2">
              <a:extLst>
                <a:ext uri="{FF2B5EF4-FFF2-40B4-BE49-F238E27FC236}">
                  <a16:creationId xmlns:a16="http://schemas.microsoft.com/office/drawing/2014/main" id="{ECF41C98-A570-8E4F-8DC5-55CBFF293A7A}"/>
                </a:ext>
              </a:extLst>
            </p:cNvPr>
            <p:cNvGrpSpPr/>
            <p:nvPr/>
          </p:nvGrpSpPr>
          <p:grpSpPr>
            <a:xfrm>
              <a:off x="720000" y="1800000"/>
              <a:ext cx="1442397" cy="2289413"/>
              <a:chOff x="575951" y="1800000"/>
              <a:chExt cx="1442397" cy="2289413"/>
            </a:xfrm>
          </p:grpSpPr>
          <p:sp>
            <p:nvSpPr>
              <p:cNvPr id="10" name="object 20">
                <a:extLst>
                  <a:ext uri="{FF2B5EF4-FFF2-40B4-BE49-F238E27FC236}">
                    <a16:creationId xmlns:a16="http://schemas.microsoft.com/office/drawing/2014/main" id="{34C7D281-872B-4F7A-8842-4CD38DE33048}"/>
                  </a:ext>
                </a:extLst>
              </p:cNvPr>
              <p:cNvSpPr/>
              <p:nvPr/>
            </p:nvSpPr>
            <p:spPr>
              <a:xfrm>
                <a:off x="578348" y="1800000"/>
                <a:ext cx="1440000" cy="1440000"/>
              </a:xfrm>
              <a:prstGeom prst="ellipse">
                <a:avLst/>
              </a:prstGeom>
              <a:blipFill>
                <a:blip r:embed="rId4" cstate="print"/>
                <a:stretch>
                  <a:fillRect t="2" r="-648" b="-25624"/>
                </a:stretch>
              </a:blipFill>
            </p:spPr>
            <p:txBody>
              <a:bodyPr wrap="square" lIns="0" tIns="0" rIns="0" bIns="0" rtlCol="0"/>
              <a:lstStyle/>
              <a:p>
                <a:endParaRPr/>
              </a:p>
            </p:txBody>
          </p:sp>
          <p:sp>
            <p:nvSpPr>
              <p:cNvPr id="20" name="object 30">
                <a:extLst>
                  <a:ext uri="{FF2B5EF4-FFF2-40B4-BE49-F238E27FC236}">
                    <a16:creationId xmlns:a16="http://schemas.microsoft.com/office/drawing/2014/main" id="{40442904-E927-4440-A3CF-70FF650810AE}"/>
                  </a:ext>
                </a:extLst>
              </p:cNvPr>
              <p:cNvSpPr txBox="1"/>
              <p:nvPr/>
            </p:nvSpPr>
            <p:spPr>
              <a:xfrm>
                <a:off x="575951" y="3420000"/>
                <a:ext cx="1440000" cy="669413"/>
              </a:xfrm>
              <a:prstGeom prst="rect">
                <a:avLst/>
              </a:prstGeom>
            </p:spPr>
            <p:txBody>
              <a:bodyPr vert="horz" wrap="square" lIns="0" tIns="58419" rIns="0" bIns="0" rtlCol="0">
                <a:spAutoFit/>
              </a:bodyPr>
              <a:lstStyle/>
              <a:p>
                <a:pPr marL="12700" algn="ctr">
                  <a:lnSpc>
                    <a:spcPct val="100000"/>
                  </a:lnSpc>
                  <a:spcBef>
                    <a:spcPts val="459"/>
                  </a:spcBef>
                </a:pPr>
                <a:r>
                  <a:rPr sz="1400" b="1" spc="-5" dirty="0">
                    <a:latin typeface="Avenir Next" panose="020B0503020202020204" pitchFamily="34" charset="0"/>
                    <a:cs typeface="Calibri"/>
                  </a:rPr>
                  <a:t>Shari</a:t>
                </a:r>
                <a:r>
                  <a:rPr sz="1400" b="1" dirty="0">
                    <a:latin typeface="Avenir Next" panose="020B0503020202020204" pitchFamily="34" charset="0"/>
                    <a:cs typeface="Calibri"/>
                  </a:rPr>
                  <a:t> </a:t>
                </a:r>
                <a:r>
                  <a:rPr sz="1400" b="1" spc="-5" dirty="0">
                    <a:latin typeface="Avenir Next" panose="020B0503020202020204" pitchFamily="34" charset="0"/>
                    <a:cs typeface="Calibri"/>
                  </a:rPr>
                  <a:t>Noonan</a:t>
                </a:r>
                <a:endParaRPr sz="1400" b="1" dirty="0">
                  <a:latin typeface="Avenir Next" panose="020B0503020202020204" pitchFamily="34" charset="0"/>
                  <a:cs typeface="Calibri"/>
                </a:endParaRPr>
              </a:p>
              <a:p>
                <a:pPr marL="12700" algn="ctr">
                  <a:lnSpc>
                    <a:spcPct val="100000"/>
                  </a:lnSpc>
                  <a:spcBef>
                    <a:spcPts val="359"/>
                  </a:spcBef>
                </a:pPr>
                <a:r>
                  <a:rPr sz="1000" dirty="0">
                    <a:latin typeface="Avenir Next" panose="020B0503020202020204" pitchFamily="34" charset="0"/>
                    <a:cs typeface="Calibri"/>
                  </a:rPr>
                  <a:t>CEO &amp;</a:t>
                </a:r>
                <a:r>
                  <a:rPr sz="1000" spc="-35" dirty="0">
                    <a:latin typeface="Avenir Next" panose="020B0503020202020204" pitchFamily="34" charset="0"/>
                    <a:cs typeface="Calibri"/>
                  </a:rPr>
                  <a:t> </a:t>
                </a:r>
                <a:r>
                  <a:rPr sz="1000" spc="-5" dirty="0">
                    <a:latin typeface="Avenir Next" panose="020B0503020202020204" pitchFamily="34" charset="0"/>
                    <a:cs typeface="Calibri"/>
                  </a:rPr>
                  <a:t>Co-Founder</a:t>
                </a:r>
                <a:endParaRPr lang="en-GB" sz="1000" dirty="0">
                  <a:latin typeface="Avenir Next" panose="020B0503020202020204" pitchFamily="34" charset="0"/>
                  <a:cs typeface="Calibri"/>
                </a:endParaRPr>
              </a:p>
              <a:p>
                <a:pPr marL="12700" algn="ctr">
                  <a:lnSpc>
                    <a:spcPct val="150000"/>
                  </a:lnSpc>
                </a:pPr>
                <a:r>
                  <a:rPr sz="900" i="1" spc="-5" dirty="0">
                    <a:latin typeface="Avenir Next" panose="020B0503020202020204" pitchFamily="34" charset="0"/>
                    <a:cs typeface="Calibri"/>
                  </a:rPr>
                  <a:t>Series </a:t>
                </a:r>
                <a:r>
                  <a:rPr sz="900" i="1" dirty="0">
                    <a:latin typeface="Avenir Next" panose="020B0503020202020204" pitchFamily="34" charset="0"/>
                    <a:cs typeface="Calibri"/>
                  </a:rPr>
                  <a:t>7, 14, 24, 57,</a:t>
                </a:r>
                <a:r>
                  <a:rPr sz="900" i="1" spc="-80" dirty="0">
                    <a:latin typeface="Avenir Next" panose="020B0503020202020204" pitchFamily="34" charset="0"/>
                    <a:cs typeface="Calibri"/>
                  </a:rPr>
                  <a:t> </a:t>
                </a:r>
                <a:r>
                  <a:rPr sz="900" i="1" dirty="0">
                    <a:latin typeface="Avenir Next" panose="020B0503020202020204" pitchFamily="34" charset="0"/>
                    <a:cs typeface="Calibri"/>
                  </a:rPr>
                  <a:t>63</a:t>
                </a:r>
              </a:p>
            </p:txBody>
          </p:sp>
        </p:grpSp>
        <p:grpSp>
          <p:nvGrpSpPr>
            <p:cNvPr id="7" name="Group 6">
              <a:extLst>
                <a:ext uri="{FF2B5EF4-FFF2-40B4-BE49-F238E27FC236}">
                  <a16:creationId xmlns:a16="http://schemas.microsoft.com/office/drawing/2014/main" id="{A266D61D-7F12-6D4F-A6C1-848E7963DE4E}"/>
                </a:ext>
              </a:extLst>
            </p:cNvPr>
            <p:cNvGrpSpPr/>
            <p:nvPr/>
          </p:nvGrpSpPr>
          <p:grpSpPr>
            <a:xfrm>
              <a:off x="6480000" y="1800000"/>
              <a:ext cx="1440000" cy="2289413"/>
              <a:chOff x="6258295" y="1800000"/>
              <a:chExt cx="1440000" cy="2289413"/>
            </a:xfrm>
          </p:grpSpPr>
          <p:sp>
            <p:nvSpPr>
              <p:cNvPr id="13" name="object 23">
                <a:extLst>
                  <a:ext uri="{FF2B5EF4-FFF2-40B4-BE49-F238E27FC236}">
                    <a16:creationId xmlns:a16="http://schemas.microsoft.com/office/drawing/2014/main" id="{0C714BEF-AC74-4518-9349-D4346D4AEB9F}"/>
                  </a:ext>
                </a:extLst>
              </p:cNvPr>
              <p:cNvSpPr/>
              <p:nvPr/>
            </p:nvSpPr>
            <p:spPr>
              <a:xfrm>
                <a:off x="6258295" y="1800000"/>
                <a:ext cx="1440000" cy="1440000"/>
              </a:xfrm>
              <a:prstGeom prst="ellipse">
                <a:avLst/>
              </a:prstGeom>
              <a:blipFill>
                <a:blip r:embed="rId5" cstate="print"/>
                <a:stretch>
                  <a:fillRect l="1" t="-10" r="-649" b="-25740"/>
                </a:stretch>
              </a:blipFill>
            </p:spPr>
            <p:txBody>
              <a:bodyPr wrap="square" lIns="0" tIns="0" rIns="0" bIns="0" rtlCol="0"/>
              <a:lstStyle/>
              <a:p>
                <a:endParaRPr/>
              </a:p>
            </p:txBody>
          </p:sp>
          <p:sp>
            <p:nvSpPr>
              <p:cNvPr id="21" name="object 31">
                <a:extLst>
                  <a:ext uri="{FF2B5EF4-FFF2-40B4-BE49-F238E27FC236}">
                    <a16:creationId xmlns:a16="http://schemas.microsoft.com/office/drawing/2014/main" id="{0B3CAB05-409E-4120-A14E-AE0FBCB2FCAC}"/>
                  </a:ext>
                </a:extLst>
              </p:cNvPr>
              <p:cNvSpPr txBox="1"/>
              <p:nvPr/>
            </p:nvSpPr>
            <p:spPr>
              <a:xfrm>
                <a:off x="6258295" y="3420000"/>
                <a:ext cx="1440000" cy="669413"/>
              </a:xfrm>
              <a:prstGeom prst="rect">
                <a:avLst/>
              </a:prstGeom>
            </p:spPr>
            <p:txBody>
              <a:bodyPr vert="horz" wrap="square" lIns="0" tIns="58419" rIns="0" bIns="0" rtlCol="0">
                <a:spAutoFit/>
              </a:bodyPr>
              <a:lstStyle/>
              <a:p>
                <a:pPr marL="12700" algn="ctr">
                  <a:lnSpc>
                    <a:spcPct val="100000"/>
                  </a:lnSpc>
                  <a:spcBef>
                    <a:spcPts val="459"/>
                  </a:spcBef>
                </a:pPr>
                <a:r>
                  <a:rPr sz="1400" b="1" spc="-5" dirty="0">
                    <a:latin typeface="Avenir Next" panose="020B0503020202020204" pitchFamily="34" charset="0"/>
                    <a:cs typeface="Calibri"/>
                  </a:rPr>
                  <a:t>Jim</a:t>
                </a:r>
                <a:r>
                  <a:rPr sz="1400" b="1" spc="-10" dirty="0">
                    <a:latin typeface="Avenir Next" panose="020B0503020202020204" pitchFamily="34" charset="0"/>
                    <a:cs typeface="Calibri"/>
                  </a:rPr>
                  <a:t> </a:t>
                </a:r>
                <a:r>
                  <a:rPr sz="1400" b="1" spc="-5" dirty="0">
                    <a:latin typeface="Avenir Next" panose="020B0503020202020204" pitchFamily="34" charset="0"/>
                    <a:cs typeface="Calibri"/>
                  </a:rPr>
                  <a:t>Caboy</a:t>
                </a:r>
                <a:endParaRPr sz="1400" b="1" dirty="0">
                  <a:latin typeface="Avenir Next" panose="020B0503020202020204" pitchFamily="34" charset="0"/>
                  <a:cs typeface="Calibri"/>
                </a:endParaRPr>
              </a:p>
              <a:p>
                <a:pPr marL="12700" algn="ctr">
                  <a:lnSpc>
                    <a:spcPct val="100000"/>
                  </a:lnSpc>
                  <a:spcBef>
                    <a:spcPts val="359"/>
                  </a:spcBef>
                </a:pPr>
                <a:r>
                  <a:rPr sz="1000" spc="-5" dirty="0">
                    <a:latin typeface="Avenir Next" panose="020B0503020202020204" pitchFamily="34" charset="0"/>
                    <a:cs typeface="Calibri"/>
                  </a:rPr>
                  <a:t>CCO</a:t>
                </a:r>
                <a:endParaRPr sz="1000" dirty="0">
                  <a:latin typeface="Avenir Next" panose="020B0503020202020204" pitchFamily="34" charset="0"/>
                  <a:cs typeface="Calibri"/>
                </a:endParaRPr>
              </a:p>
              <a:p>
                <a:pPr marL="12700" algn="ctr">
                  <a:lnSpc>
                    <a:spcPct val="150000"/>
                  </a:lnSpc>
                </a:pPr>
                <a:r>
                  <a:rPr sz="900" i="1" spc="-5" dirty="0">
                    <a:latin typeface="Avenir Next" panose="020B0503020202020204" pitchFamily="34" charset="0"/>
                    <a:cs typeface="Calibri"/>
                  </a:rPr>
                  <a:t>Series </a:t>
                </a:r>
                <a:r>
                  <a:rPr sz="900" i="1" dirty="0">
                    <a:latin typeface="Avenir Next" panose="020B0503020202020204" pitchFamily="34" charset="0"/>
                    <a:cs typeface="Calibri"/>
                  </a:rPr>
                  <a:t>7, 24, 57,</a:t>
                </a:r>
                <a:r>
                  <a:rPr sz="900" i="1" spc="-75" dirty="0">
                    <a:latin typeface="Avenir Next" panose="020B0503020202020204" pitchFamily="34" charset="0"/>
                    <a:cs typeface="Calibri"/>
                  </a:rPr>
                  <a:t> </a:t>
                </a:r>
                <a:r>
                  <a:rPr sz="900" i="1" dirty="0">
                    <a:latin typeface="Avenir Next" panose="020B0503020202020204" pitchFamily="34" charset="0"/>
                    <a:cs typeface="Calibri"/>
                  </a:rPr>
                  <a:t>63</a:t>
                </a:r>
              </a:p>
            </p:txBody>
          </p:sp>
        </p:grpSp>
        <p:grpSp>
          <p:nvGrpSpPr>
            <p:cNvPr id="14" name="Group 13">
              <a:extLst>
                <a:ext uri="{FF2B5EF4-FFF2-40B4-BE49-F238E27FC236}">
                  <a16:creationId xmlns:a16="http://schemas.microsoft.com/office/drawing/2014/main" id="{2BDFB82C-BD39-F647-87DE-3A9E368F37F8}"/>
                </a:ext>
              </a:extLst>
            </p:cNvPr>
            <p:cNvGrpSpPr/>
            <p:nvPr/>
          </p:nvGrpSpPr>
          <p:grpSpPr>
            <a:xfrm>
              <a:off x="3601047" y="4320000"/>
              <a:ext cx="1444583" cy="2297107"/>
              <a:chOff x="3419073" y="4320000"/>
              <a:chExt cx="1444583" cy="2297107"/>
            </a:xfrm>
          </p:grpSpPr>
          <p:sp>
            <p:nvSpPr>
              <p:cNvPr id="17" name="object 27">
                <a:extLst>
                  <a:ext uri="{FF2B5EF4-FFF2-40B4-BE49-F238E27FC236}">
                    <a16:creationId xmlns:a16="http://schemas.microsoft.com/office/drawing/2014/main" id="{B673EE48-6502-4FF1-890D-F13731677686}"/>
                  </a:ext>
                </a:extLst>
              </p:cNvPr>
              <p:cNvSpPr txBox="1"/>
              <p:nvPr/>
            </p:nvSpPr>
            <p:spPr>
              <a:xfrm>
                <a:off x="3419073" y="5940000"/>
                <a:ext cx="1440000" cy="677107"/>
              </a:xfrm>
              <a:prstGeom prst="rect">
                <a:avLst/>
              </a:prstGeom>
            </p:spPr>
            <p:txBody>
              <a:bodyPr vert="horz" wrap="square" lIns="0" tIns="58419" rIns="0" bIns="0" rtlCol="0">
                <a:spAutoFit/>
              </a:bodyPr>
              <a:lstStyle/>
              <a:p>
                <a:pPr marL="12700" algn="ctr">
                  <a:lnSpc>
                    <a:spcPct val="100000"/>
                  </a:lnSpc>
                  <a:spcBef>
                    <a:spcPts val="459"/>
                  </a:spcBef>
                </a:pPr>
                <a:r>
                  <a:rPr sz="1400" b="1" dirty="0">
                    <a:latin typeface="Avenir Next" panose="020B0503020202020204" pitchFamily="34" charset="0"/>
                    <a:cs typeface="Calibri"/>
                  </a:rPr>
                  <a:t>Greg</a:t>
                </a:r>
                <a:r>
                  <a:rPr sz="1400" b="1" spc="-30" dirty="0">
                    <a:latin typeface="Avenir Next" panose="020B0503020202020204" pitchFamily="34" charset="0"/>
                    <a:cs typeface="Calibri"/>
                  </a:rPr>
                  <a:t> </a:t>
                </a:r>
                <a:r>
                  <a:rPr sz="1400" b="1" spc="-5" dirty="0">
                    <a:latin typeface="Avenir Next" panose="020B0503020202020204" pitchFamily="34" charset="0"/>
                    <a:cs typeface="Calibri"/>
                  </a:rPr>
                  <a:t>Sullivan</a:t>
                </a:r>
                <a:endParaRPr sz="1400" b="1" dirty="0">
                  <a:latin typeface="Avenir Next" panose="020B0503020202020204" pitchFamily="34" charset="0"/>
                  <a:cs typeface="Calibri"/>
                </a:endParaRPr>
              </a:p>
              <a:p>
                <a:pPr marL="12700" marR="5080" algn="ctr">
                  <a:lnSpc>
                    <a:spcPct val="100000"/>
                  </a:lnSpc>
                  <a:spcBef>
                    <a:spcPts val="359"/>
                  </a:spcBef>
                </a:pPr>
                <a:r>
                  <a:rPr sz="1050" spc="-5" dirty="0">
                    <a:latin typeface="Avenir Next" panose="020B0503020202020204" pitchFamily="34" charset="0"/>
                    <a:cs typeface="Calibri"/>
                  </a:rPr>
                  <a:t>Head </a:t>
                </a:r>
                <a:r>
                  <a:rPr sz="1050" dirty="0">
                    <a:latin typeface="Avenir Next" panose="020B0503020202020204" pitchFamily="34" charset="0"/>
                    <a:cs typeface="Calibri"/>
                  </a:rPr>
                  <a:t>of</a:t>
                </a:r>
                <a:r>
                  <a:rPr sz="1050" spc="-75" dirty="0">
                    <a:latin typeface="Avenir Next" panose="020B0503020202020204" pitchFamily="34" charset="0"/>
                    <a:cs typeface="Calibri"/>
                  </a:rPr>
                  <a:t> </a:t>
                </a:r>
                <a:r>
                  <a:rPr lang="en-US" sz="1050" spc="-5" dirty="0">
                    <a:latin typeface="Avenir Next" panose="020B0503020202020204" pitchFamily="34" charset="0"/>
                    <a:cs typeface="Calibri"/>
                  </a:rPr>
                  <a:t>Advisory </a:t>
                </a:r>
                <a:r>
                  <a:rPr sz="1050" dirty="0">
                    <a:latin typeface="Avenir Next" panose="020B0503020202020204" pitchFamily="34" charset="0"/>
                    <a:cs typeface="Calibri"/>
                  </a:rPr>
                  <a:t> </a:t>
                </a:r>
                <a:endParaRPr lang="en-GB" sz="1050" dirty="0">
                  <a:latin typeface="Avenir Next" panose="020B0503020202020204" pitchFamily="34" charset="0"/>
                  <a:cs typeface="Calibri"/>
                </a:endParaRPr>
              </a:p>
              <a:p>
                <a:pPr marL="12700" marR="5080" algn="ctr">
                  <a:lnSpc>
                    <a:spcPct val="100000"/>
                  </a:lnSpc>
                  <a:spcBef>
                    <a:spcPts val="359"/>
                  </a:spcBef>
                </a:pPr>
                <a:r>
                  <a:rPr sz="900" i="1" spc="-5" dirty="0">
                    <a:latin typeface="Avenir Next" panose="020B0503020202020204" pitchFamily="34" charset="0"/>
                    <a:cs typeface="Calibri"/>
                  </a:rPr>
                  <a:t>Series </a:t>
                </a:r>
                <a:r>
                  <a:rPr sz="900" i="1" dirty="0">
                    <a:latin typeface="Avenir Next" panose="020B0503020202020204" pitchFamily="34" charset="0"/>
                    <a:cs typeface="Calibri"/>
                  </a:rPr>
                  <a:t>7,</a:t>
                </a:r>
                <a:r>
                  <a:rPr sz="900" i="1" spc="-20" dirty="0">
                    <a:latin typeface="Avenir Next" panose="020B0503020202020204" pitchFamily="34" charset="0"/>
                    <a:cs typeface="Calibri"/>
                  </a:rPr>
                  <a:t> </a:t>
                </a:r>
                <a:r>
                  <a:rPr sz="900" i="1" dirty="0">
                    <a:latin typeface="Avenir Next" panose="020B0503020202020204" pitchFamily="34" charset="0"/>
                    <a:cs typeface="Calibri"/>
                  </a:rPr>
                  <a:t>63</a:t>
                </a:r>
              </a:p>
            </p:txBody>
          </p:sp>
          <p:sp>
            <p:nvSpPr>
              <p:cNvPr id="23" name="object 33">
                <a:extLst>
                  <a:ext uri="{FF2B5EF4-FFF2-40B4-BE49-F238E27FC236}">
                    <a16:creationId xmlns:a16="http://schemas.microsoft.com/office/drawing/2014/main" id="{F9C2B20B-D53D-436B-A8E0-E7A7D5DAACF7}"/>
                  </a:ext>
                </a:extLst>
              </p:cNvPr>
              <p:cNvSpPr/>
              <p:nvPr/>
            </p:nvSpPr>
            <p:spPr>
              <a:xfrm>
                <a:off x="3423656" y="4320000"/>
                <a:ext cx="1440000" cy="1440000"/>
              </a:xfrm>
              <a:prstGeom prst="ellipse">
                <a:avLst/>
              </a:prstGeom>
              <a:blipFill>
                <a:blip r:embed="rId6" cstate="print"/>
                <a:stretch>
                  <a:fillRect l="1" r="516" b="-24354"/>
                </a:stretch>
              </a:blipFill>
            </p:spPr>
            <p:txBody>
              <a:bodyPr wrap="square" lIns="0" tIns="0" rIns="0" bIns="0" rtlCol="0"/>
              <a:lstStyle/>
              <a:p>
                <a:endParaRPr/>
              </a:p>
            </p:txBody>
          </p:sp>
        </p:grpSp>
        <p:grpSp>
          <p:nvGrpSpPr>
            <p:cNvPr id="8" name="Group 7">
              <a:extLst>
                <a:ext uri="{FF2B5EF4-FFF2-40B4-BE49-F238E27FC236}">
                  <a16:creationId xmlns:a16="http://schemas.microsoft.com/office/drawing/2014/main" id="{FEAE47A1-6BF5-2546-AD7D-397851E24C9A}"/>
                </a:ext>
              </a:extLst>
            </p:cNvPr>
            <p:cNvGrpSpPr/>
            <p:nvPr/>
          </p:nvGrpSpPr>
          <p:grpSpPr>
            <a:xfrm>
              <a:off x="1680521" y="4320000"/>
              <a:ext cx="1440000" cy="2297107"/>
              <a:chOff x="1568948" y="4320000"/>
              <a:chExt cx="1440000" cy="2297107"/>
            </a:xfrm>
          </p:grpSpPr>
          <p:sp>
            <p:nvSpPr>
              <p:cNvPr id="16" name="object 26">
                <a:extLst>
                  <a:ext uri="{FF2B5EF4-FFF2-40B4-BE49-F238E27FC236}">
                    <a16:creationId xmlns:a16="http://schemas.microsoft.com/office/drawing/2014/main" id="{EAC2CC9C-043C-4EC7-A575-B807E3CC36D0}"/>
                  </a:ext>
                </a:extLst>
              </p:cNvPr>
              <p:cNvSpPr txBox="1"/>
              <p:nvPr/>
            </p:nvSpPr>
            <p:spPr>
              <a:xfrm>
                <a:off x="1568948" y="5940000"/>
                <a:ext cx="1440000" cy="677107"/>
              </a:xfrm>
              <a:prstGeom prst="rect">
                <a:avLst/>
              </a:prstGeom>
            </p:spPr>
            <p:txBody>
              <a:bodyPr vert="horz" wrap="square" lIns="0" tIns="58419" rIns="0" bIns="0" rtlCol="0">
                <a:spAutoFit/>
              </a:bodyPr>
              <a:lstStyle/>
              <a:p>
                <a:pPr marL="12700" algn="ctr">
                  <a:lnSpc>
                    <a:spcPct val="100000"/>
                  </a:lnSpc>
                  <a:spcBef>
                    <a:spcPts val="459"/>
                  </a:spcBef>
                </a:pPr>
                <a:r>
                  <a:rPr sz="1400" b="1" dirty="0">
                    <a:latin typeface="Avenir Next" panose="020B0503020202020204" pitchFamily="34" charset="0"/>
                    <a:cs typeface="Calibri"/>
                  </a:rPr>
                  <a:t>Ryan</a:t>
                </a:r>
                <a:r>
                  <a:rPr sz="1400" b="1" spc="-20" dirty="0">
                    <a:latin typeface="Avenir Next" panose="020B0503020202020204" pitchFamily="34" charset="0"/>
                    <a:cs typeface="Calibri"/>
                  </a:rPr>
                  <a:t> </a:t>
                </a:r>
                <a:r>
                  <a:rPr sz="1400" b="1" spc="-5" dirty="0">
                    <a:latin typeface="Avenir Next" panose="020B0503020202020204" pitchFamily="34" charset="0"/>
                    <a:cs typeface="Calibri"/>
                  </a:rPr>
                  <a:t>Simmons</a:t>
                </a:r>
                <a:endParaRPr sz="1400" b="1" dirty="0">
                  <a:latin typeface="Avenir Next" panose="020B0503020202020204" pitchFamily="34" charset="0"/>
                  <a:cs typeface="Calibri"/>
                </a:endParaRPr>
              </a:p>
              <a:p>
                <a:pPr marL="12700" marR="5080" algn="ctr">
                  <a:lnSpc>
                    <a:spcPct val="100000"/>
                  </a:lnSpc>
                  <a:spcBef>
                    <a:spcPts val="359"/>
                  </a:spcBef>
                </a:pPr>
                <a:r>
                  <a:rPr sz="1050" spc="-5" dirty="0">
                    <a:latin typeface="Avenir Next" panose="020B0503020202020204" pitchFamily="34" charset="0"/>
                    <a:cs typeface="Calibri"/>
                  </a:rPr>
                  <a:t>Head </a:t>
                </a:r>
                <a:r>
                  <a:rPr sz="1050" dirty="0">
                    <a:latin typeface="Avenir Next" panose="020B0503020202020204" pitchFamily="34" charset="0"/>
                    <a:cs typeface="Calibri"/>
                  </a:rPr>
                  <a:t>of </a:t>
                </a:r>
                <a:r>
                  <a:rPr sz="1050" spc="-5" dirty="0">
                    <a:latin typeface="Avenir Next" panose="020B0503020202020204" pitchFamily="34" charset="0"/>
                    <a:cs typeface="Calibri"/>
                  </a:rPr>
                  <a:t>Operations</a:t>
                </a:r>
                <a:r>
                  <a:rPr sz="1050" spc="-85" dirty="0">
                    <a:latin typeface="Avenir Next" panose="020B0503020202020204" pitchFamily="34" charset="0"/>
                    <a:cs typeface="Calibri"/>
                  </a:rPr>
                  <a:t> </a:t>
                </a:r>
                <a:endParaRPr sz="1050" dirty="0">
                  <a:latin typeface="Avenir Next" panose="020B0503020202020204" pitchFamily="34" charset="0"/>
                  <a:cs typeface="Calibri"/>
                </a:endParaRPr>
              </a:p>
              <a:p>
                <a:pPr marL="12700" algn="ctr">
                  <a:lnSpc>
                    <a:spcPct val="150000"/>
                  </a:lnSpc>
                </a:pPr>
                <a:r>
                  <a:rPr sz="900" i="1" spc="-5" dirty="0">
                    <a:latin typeface="Avenir Next" panose="020B0503020202020204" pitchFamily="34" charset="0"/>
                    <a:cs typeface="Calibri"/>
                  </a:rPr>
                  <a:t>Series </a:t>
                </a:r>
                <a:r>
                  <a:rPr sz="900" i="1" dirty="0">
                    <a:latin typeface="Avenir Next" panose="020B0503020202020204" pitchFamily="34" charset="0"/>
                    <a:cs typeface="Calibri"/>
                  </a:rPr>
                  <a:t>7, 27, 57,</a:t>
                </a:r>
                <a:r>
                  <a:rPr sz="900" i="1" spc="-50" dirty="0">
                    <a:latin typeface="Avenir Next" panose="020B0503020202020204" pitchFamily="34" charset="0"/>
                    <a:cs typeface="Calibri"/>
                  </a:rPr>
                  <a:t> </a:t>
                </a:r>
                <a:r>
                  <a:rPr sz="900" i="1" dirty="0">
                    <a:latin typeface="Avenir Next" panose="020B0503020202020204" pitchFamily="34" charset="0"/>
                    <a:cs typeface="Calibri"/>
                  </a:rPr>
                  <a:t>99</a:t>
                </a:r>
              </a:p>
            </p:txBody>
          </p:sp>
          <p:sp>
            <p:nvSpPr>
              <p:cNvPr id="24" name="object 34">
                <a:extLst>
                  <a:ext uri="{FF2B5EF4-FFF2-40B4-BE49-F238E27FC236}">
                    <a16:creationId xmlns:a16="http://schemas.microsoft.com/office/drawing/2014/main" id="{2668BF7E-65D3-45FE-BA5C-5A5528DFD1D2}"/>
                  </a:ext>
                </a:extLst>
              </p:cNvPr>
              <p:cNvSpPr/>
              <p:nvPr/>
            </p:nvSpPr>
            <p:spPr>
              <a:xfrm>
                <a:off x="1568948" y="4320000"/>
                <a:ext cx="1440000" cy="1440000"/>
              </a:xfrm>
              <a:prstGeom prst="ellipse">
                <a:avLst/>
              </a:prstGeom>
              <a:blipFill>
                <a:blip r:embed="rId7" cstate="print"/>
                <a:stretch>
                  <a:fillRect r="-542" b="-25624"/>
                </a:stretch>
              </a:blipFill>
            </p:spPr>
            <p:txBody>
              <a:bodyPr wrap="square" lIns="0" tIns="0" rIns="0" bIns="0" rtlCol="0"/>
              <a:lstStyle/>
              <a:p>
                <a:endParaRPr/>
              </a:p>
            </p:txBody>
          </p:sp>
        </p:grpSp>
        <p:grpSp>
          <p:nvGrpSpPr>
            <p:cNvPr id="22" name="Group 21">
              <a:extLst>
                <a:ext uri="{FF2B5EF4-FFF2-40B4-BE49-F238E27FC236}">
                  <a16:creationId xmlns:a16="http://schemas.microsoft.com/office/drawing/2014/main" id="{D39A46D7-ECA2-7942-B159-E18008A71D4D}"/>
                </a:ext>
              </a:extLst>
            </p:cNvPr>
            <p:cNvGrpSpPr/>
            <p:nvPr/>
          </p:nvGrpSpPr>
          <p:grpSpPr>
            <a:xfrm>
              <a:off x="5521878" y="4320000"/>
              <a:ext cx="1440000" cy="2268895"/>
              <a:chOff x="5308845" y="4320000"/>
              <a:chExt cx="1440000" cy="2268895"/>
            </a:xfrm>
          </p:grpSpPr>
          <p:sp>
            <p:nvSpPr>
              <p:cNvPr id="15" name="object 25">
                <a:extLst>
                  <a:ext uri="{FF2B5EF4-FFF2-40B4-BE49-F238E27FC236}">
                    <a16:creationId xmlns:a16="http://schemas.microsoft.com/office/drawing/2014/main" id="{7B180228-5CC1-4F7C-8E09-CAC4F57D6A24}"/>
                  </a:ext>
                </a:extLst>
              </p:cNvPr>
              <p:cNvSpPr txBox="1"/>
              <p:nvPr/>
            </p:nvSpPr>
            <p:spPr>
              <a:xfrm>
                <a:off x="5308845" y="5940000"/>
                <a:ext cx="1440000" cy="648895"/>
              </a:xfrm>
              <a:prstGeom prst="rect">
                <a:avLst/>
              </a:prstGeom>
            </p:spPr>
            <p:txBody>
              <a:bodyPr vert="horz" wrap="square" lIns="0" tIns="58419" rIns="0" bIns="0" rtlCol="0">
                <a:spAutoFit/>
              </a:bodyPr>
              <a:lstStyle/>
              <a:p>
                <a:pPr marL="12700" algn="ctr">
                  <a:lnSpc>
                    <a:spcPct val="100000"/>
                  </a:lnSpc>
                  <a:spcBef>
                    <a:spcPts val="459"/>
                  </a:spcBef>
                </a:pPr>
                <a:r>
                  <a:rPr sz="1400" b="1" dirty="0">
                    <a:latin typeface="Avenir Next" panose="020B0503020202020204" pitchFamily="34" charset="0"/>
                    <a:cs typeface="Calibri"/>
                  </a:rPr>
                  <a:t>Lee E.</a:t>
                </a:r>
                <a:r>
                  <a:rPr sz="1400" b="1" spc="-30" dirty="0">
                    <a:latin typeface="Avenir Next" panose="020B0503020202020204" pitchFamily="34" charset="0"/>
                    <a:cs typeface="Calibri"/>
                  </a:rPr>
                  <a:t> </a:t>
                </a:r>
                <a:r>
                  <a:rPr sz="1400" b="1" spc="-5" dirty="0">
                    <a:latin typeface="Avenir Next" panose="020B0503020202020204" pitchFamily="34" charset="0"/>
                    <a:cs typeface="Calibri"/>
                  </a:rPr>
                  <a:t>Saba</a:t>
                </a:r>
                <a:endParaRPr sz="1400" b="1" dirty="0">
                  <a:latin typeface="Avenir Next" panose="020B0503020202020204" pitchFamily="34" charset="0"/>
                  <a:cs typeface="Calibri"/>
                </a:endParaRPr>
              </a:p>
              <a:p>
                <a:pPr marL="12700" marR="5080" algn="ctr">
                  <a:lnSpc>
                    <a:spcPct val="100000"/>
                  </a:lnSpc>
                  <a:spcBef>
                    <a:spcPts val="359"/>
                  </a:spcBef>
                </a:pPr>
                <a:r>
                  <a:rPr sz="1050" spc="-5" dirty="0">
                    <a:latin typeface="Avenir Next" panose="020B0503020202020204" pitchFamily="34" charset="0"/>
                    <a:cs typeface="Calibri"/>
                  </a:rPr>
                  <a:t>Head </a:t>
                </a:r>
                <a:r>
                  <a:rPr sz="1050" dirty="0">
                    <a:latin typeface="Avenir Next" panose="020B0503020202020204" pitchFamily="34" charset="0"/>
                    <a:cs typeface="Calibri"/>
                  </a:rPr>
                  <a:t>of</a:t>
                </a:r>
                <a:r>
                  <a:rPr sz="1050" spc="-95" dirty="0">
                    <a:latin typeface="Avenir Next" panose="020B0503020202020204" pitchFamily="34" charset="0"/>
                    <a:cs typeface="Calibri"/>
                  </a:rPr>
                  <a:t> </a:t>
                </a:r>
                <a:r>
                  <a:rPr sz="1050" dirty="0">
                    <a:latin typeface="Avenir Next" panose="020B0503020202020204" pitchFamily="34" charset="0"/>
                    <a:cs typeface="Calibri"/>
                  </a:rPr>
                  <a:t>Market </a:t>
                </a:r>
                <a:r>
                  <a:rPr sz="1050" spc="-5" dirty="0">
                    <a:latin typeface="Avenir Next" panose="020B0503020202020204" pitchFamily="34" charset="0"/>
                    <a:cs typeface="Calibri"/>
                  </a:rPr>
                  <a:t>Structure</a:t>
                </a:r>
                <a:endParaRPr sz="1050" dirty="0">
                  <a:latin typeface="Avenir Next" panose="020B0503020202020204" pitchFamily="34" charset="0"/>
                  <a:cs typeface="Calibri"/>
                </a:endParaRPr>
              </a:p>
            </p:txBody>
          </p:sp>
          <p:sp>
            <p:nvSpPr>
              <p:cNvPr id="25" name="object 35">
                <a:extLst>
                  <a:ext uri="{FF2B5EF4-FFF2-40B4-BE49-F238E27FC236}">
                    <a16:creationId xmlns:a16="http://schemas.microsoft.com/office/drawing/2014/main" id="{9238264A-C696-44E3-A508-3271EBE8E3F6}"/>
                  </a:ext>
                </a:extLst>
              </p:cNvPr>
              <p:cNvSpPr/>
              <p:nvPr/>
            </p:nvSpPr>
            <p:spPr>
              <a:xfrm>
                <a:off x="5308845" y="4320000"/>
                <a:ext cx="1440000" cy="1440000"/>
              </a:xfrm>
              <a:prstGeom prst="ellipse">
                <a:avLst/>
              </a:prstGeom>
              <a:blipFill>
                <a:blip r:embed="rId8" cstate="print"/>
                <a:stretch>
                  <a:fillRect r="410" b="-24354"/>
                </a:stretch>
              </a:blipFill>
            </p:spPr>
            <p:txBody>
              <a:bodyPr wrap="square" lIns="0" tIns="0" rIns="0" bIns="0" rtlCol="0"/>
              <a:lstStyle/>
              <a:p>
                <a:endParaRPr/>
              </a:p>
            </p:txBody>
          </p:sp>
        </p:grpSp>
      </p:grpSp>
      <p:grpSp>
        <p:nvGrpSpPr>
          <p:cNvPr id="26" name="Group 25">
            <a:extLst>
              <a:ext uri="{FF2B5EF4-FFF2-40B4-BE49-F238E27FC236}">
                <a16:creationId xmlns:a16="http://schemas.microsoft.com/office/drawing/2014/main" id="{134E21E4-4DC6-FB45-B405-31C0050AD770}"/>
              </a:ext>
            </a:extLst>
          </p:cNvPr>
          <p:cNvGrpSpPr/>
          <p:nvPr/>
        </p:nvGrpSpPr>
        <p:grpSpPr>
          <a:xfrm>
            <a:off x="8274569" y="1600200"/>
            <a:ext cx="3543300" cy="4846413"/>
            <a:chOff x="8274569" y="1401987"/>
            <a:chExt cx="3543300" cy="4846413"/>
          </a:xfrm>
        </p:grpSpPr>
        <p:sp>
          <p:nvSpPr>
            <p:cNvPr id="30" name="object 7">
              <a:extLst>
                <a:ext uri="{FF2B5EF4-FFF2-40B4-BE49-F238E27FC236}">
                  <a16:creationId xmlns:a16="http://schemas.microsoft.com/office/drawing/2014/main" id="{C860FFD9-8B69-42A9-999D-B6D1699116FE}"/>
                </a:ext>
              </a:extLst>
            </p:cNvPr>
            <p:cNvSpPr/>
            <p:nvPr/>
          </p:nvSpPr>
          <p:spPr>
            <a:xfrm>
              <a:off x="8274569" y="1401987"/>
              <a:ext cx="3543300" cy="4846413"/>
            </a:xfrm>
            <a:custGeom>
              <a:avLst/>
              <a:gdLst/>
              <a:ahLst/>
              <a:cxnLst/>
              <a:rect l="l" t="t" r="r" b="b"/>
              <a:pathLst>
                <a:path w="3543300" h="5436235">
                  <a:moveTo>
                    <a:pt x="9905" y="0"/>
                  </a:moveTo>
                  <a:lnTo>
                    <a:pt x="7277" y="0"/>
                  </a:lnTo>
                  <a:lnTo>
                    <a:pt x="4762" y="1041"/>
                  </a:lnTo>
                  <a:lnTo>
                    <a:pt x="1041" y="4762"/>
                  </a:lnTo>
                  <a:lnTo>
                    <a:pt x="0" y="7277"/>
                  </a:lnTo>
                  <a:lnTo>
                    <a:pt x="0" y="5428830"/>
                  </a:lnTo>
                  <a:lnTo>
                    <a:pt x="1041" y="5431345"/>
                  </a:lnTo>
                  <a:lnTo>
                    <a:pt x="4762" y="5435066"/>
                  </a:lnTo>
                  <a:lnTo>
                    <a:pt x="7277" y="5436108"/>
                  </a:lnTo>
                  <a:lnTo>
                    <a:pt x="3536022" y="5436108"/>
                  </a:lnTo>
                  <a:lnTo>
                    <a:pt x="3538537" y="5435066"/>
                  </a:lnTo>
                  <a:lnTo>
                    <a:pt x="3542258" y="5431345"/>
                  </a:lnTo>
                  <a:lnTo>
                    <a:pt x="3543021" y="5429504"/>
                  </a:lnTo>
                  <a:lnTo>
                    <a:pt x="9029" y="5429504"/>
                  </a:lnTo>
                  <a:lnTo>
                    <a:pt x="8191" y="5429161"/>
                  </a:lnTo>
                  <a:lnTo>
                    <a:pt x="6946" y="5427916"/>
                  </a:lnTo>
                  <a:lnTo>
                    <a:pt x="6603" y="5427078"/>
                  </a:lnTo>
                  <a:lnTo>
                    <a:pt x="6603" y="9029"/>
                  </a:lnTo>
                  <a:lnTo>
                    <a:pt x="6946" y="8191"/>
                  </a:lnTo>
                  <a:lnTo>
                    <a:pt x="8191" y="6946"/>
                  </a:lnTo>
                  <a:lnTo>
                    <a:pt x="9029" y="6604"/>
                  </a:lnTo>
                  <a:lnTo>
                    <a:pt x="9905" y="6604"/>
                  </a:lnTo>
                  <a:lnTo>
                    <a:pt x="9905" y="0"/>
                  </a:lnTo>
                  <a:close/>
                </a:path>
                <a:path w="3543300" h="5436235">
                  <a:moveTo>
                    <a:pt x="3536022" y="0"/>
                  </a:moveTo>
                  <a:lnTo>
                    <a:pt x="9905" y="0"/>
                  </a:lnTo>
                  <a:lnTo>
                    <a:pt x="9905" y="6604"/>
                  </a:lnTo>
                  <a:lnTo>
                    <a:pt x="3534270" y="6604"/>
                  </a:lnTo>
                  <a:lnTo>
                    <a:pt x="3535108" y="6946"/>
                  </a:lnTo>
                  <a:lnTo>
                    <a:pt x="3536353" y="8191"/>
                  </a:lnTo>
                  <a:lnTo>
                    <a:pt x="3536695" y="9029"/>
                  </a:lnTo>
                  <a:lnTo>
                    <a:pt x="3536695" y="5427078"/>
                  </a:lnTo>
                  <a:lnTo>
                    <a:pt x="3536353" y="5427916"/>
                  </a:lnTo>
                  <a:lnTo>
                    <a:pt x="3535108" y="5429161"/>
                  </a:lnTo>
                  <a:lnTo>
                    <a:pt x="3534270" y="5429504"/>
                  </a:lnTo>
                  <a:lnTo>
                    <a:pt x="3543021" y="5429504"/>
                  </a:lnTo>
                  <a:lnTo>
                    <a:pt x="3543299" y="5428830"/>
                  </a:lnTo>
                  <a:lnTo>
                    <a:pt x="3543299" y="7277"/>
                  </a:lnTo>
                  <a:lnTo>
                    <a:pt x="3542258" y="4762"/>
                  </a:lnTo>
                  <a:lnTo>
                    <a:pt x="3538537" y="1041"/>
                  </a:lnTo>
                  <a:lnTo>
                    <a:pt x="3536022" y="0"/>
                  </a:lnTo>
                  <a:close/>
                </a:path>
                <a:path w="3543300" h="5436235">
                  <a:moveTo>
                    <a:pt x="3527653" y="13208"/>
                  </a:moveTo>
                  <a:lnTo>
                    <a:pt x="15646" y="13208"/>
                  </a:lnTo>
                  <a:lnTo>
                    <a:pt x="14795" y="13563"/>
                  </a:lnTo>
                  <a:lnTo>
                    <a:pt x="13563" y="14795"/>
                  </a:lnTo>
                  <a:lnTo>
                    <a:pt x="13207" y="15646"/>
                  </a:lnTo>
                  <a:lnTo>
                    <a:pt x="13207" y="5420474"/>
                  </a:lnTo>
                  <a:lnTo>
                    <a:pt x="13563" y="5421312"/>
                  </a:lnTo>
                  <a:lnTo>
                    <a:pt x="14795" y="5422544"/>
                  </a:lnTo>
                  <a:lnTo>
                    <a:pt x="15646" y="5422900"/>
                  </a:lnTo>
                  <a:lnTo>
                    <a:pt x="3527653" y="5422900"/>
                  </a:lnTo>
                  <a:lnTo>
                    <a:pt x="3528504" y="5422544"/>
                  </a:lnTo>
                  <a:lnTo>
                    <a:pt x="3529736" y="5421312"/>
                  </a:lnTo>
                  <a:lnTo>
                    <a:pt x="3530091" y="5420474"/>
                  </a:lnTo>
                  <a:lnTo>
                    <a:pt x="3530091" y="5419598"/>
                  </a:lnTo>
                  <a:lnTo>
                    <a:pt x="16509" y="5419598"/>
                  </a:lnTo>
                  <a:lnTo>
                    <a:pt x="16509" y="5416296"/>
                  </a:lnTo>
                  <a:lnTo>
                    <a:pt x="19811" y="5416296"/>
                  </a:lnTo>
                  <a:lnTo>
                    <a:pt x="19811" y="19812"/>
                  </a:lnTo>
                  <a:lnTo>
                    <a:pt x="16509" y="19812"/>
                  </a:lnTo>
                  <a:lnTo>
                    <a:pt x="16509" y="16510"/>
                  </a:lnTo>
                  <a:lnTo>
                    <a:pt x="3530091" y="16509"/>
                  </a:lnTo>
                  <a:lnTo>
                    <a:pt x="3530091" y="15646"/>
                  </a:lnTo>
                  <a:lnTo>
                    <a:pt x="3529736" y="14795"/>
                  </a:lnTo>
                  <a:lnTo>
                    <a:pt x="3528504" y="13563"/>
                  </a:lnTo>
                  <a:lnTo>
                    <a:pt x="3527653" y="13208"/>
                  </a:lnTo>
                  <a:close/>
                </a:path>
                <a:path w="3543300" h="5436235">
                  <a:moveTo>
                    <a:pt x="19811" y="5416296"/>
                  </a:moveTo>
                  <a:lnTo>
                    <a:pt x="16509" y="5416296"/>
                  </a:lnTo>
                  <a:lnTo>
                    <a:pt x="16509" y="5419598"/>
                  </a:lnTo>
                  <a:lnTo>
                    <a:pt x="19811" y="5419598"/>
                  </a:lnTo>
                  <a:lnTo>
                    <a:pt x="19811" y="5416296"/>
                  </a:lnTo>
                  <a:close/>
                </a:path>
                <a:path w="3543300" h="5436235">
                  <a:moveTo>
                    <a:pt x="3523487" y="5416296"/>
                  </a:moveTo>
                  <a:lnTo>
                    <a:pt x="19811" y="5416296"/>
                  </a:lnTo>
                  <a:lnTo>
                    <a:pt x="19811" y="5419598"/>
                  </a:lnTo>
                  <a:lnTo>
                    <a:pt x="3523487" y="5419598"/>
                  </a:lnTo>
                  <a:lnTo>
                    <a:pt x="3523487" y="5416296"/>
                  </a:lnTo>
                  <a:close/>
                </a:path>
                <a:path w="3543300" h="5436235">
                  <a:moveTo>
                    <a:pt x="3526789" y="16510"/>
                  </a:moveTo>
                  <a:lnTo>
                    <a:pt x="3523487" y="16510"/>
                  </a:lnTo>
                  <a:lnTo>
                    <a:pt x="3523487" y="5419598"/>
                  </a:lnTo>
                  <a:lnTo>
                    <a:pt x="3526789" y="5419598"/>
                  </a:lnTo>
                  <a:lnTo>
                    <a:pt x="3526789" y="5416296"/>
                  </a:lnTo>
                  <a:lnTo>
                    <a:pt x="3530091" y="5416296"/>
                  </a:lnTo>
                  <a:lnTo>
                    <a:pt x="3530091" y="19812"/>
                  </a:lnTo>
                  <a:lnTo>
                    <a:pt x="3526789" y="19812"/>
                  </a:lnTo>
                  <a:lnTo>
                    <a:pt x="3526789" y="16510"/>
                  </a:lnTo>
                  <a:close/>
                </a:path>
                <a:path w="3543300" h="5436235">
                  <a:moveTo>
                    <a:pt x="3530091" y="5416296"/>
                  </a:moveTo>
                  <a:lnTo>
                    <a:pt x="3526789" y="5416296"/>
                  </a:lnTo>
                  <a:lnTo>
                    <a:pt x="3526789" y="5419598"/>
                  </a:lnTo>
                  <a:lnTo>
                    <a:pt x="3530091" y="5419598"/>
                  </a:lnTo>
                  <a:lnTo>
                    <a:pt x="3530091" y="5416296"/>
                  </a:lnTo>
                  <a:close/>
                </a:path>
                <a:path w="3543300" h="5436235">
                  <a:moveTo>
                    <a:pt x="19811" y="16510"/>
                  </a:moveTo>
                  <a:lnTo>
                    <a:pt x="16509" y="16510"/>
                  </a:lnTo>
                  <a:lnTo>
                    <a:pt x="16509" y="19812"/>
                  </a:lnTo>
                  <a:lnTo>
                    <a:pt x="19811" y="19812"/>
                  </a:lnTo>
                  <a:lnTo>
                    <a:pt x="19811" y="16510"/>
                  </a:lnTo>
                  <a:close/>
                </a:path>
                <a:path w="3543300" h="5436235">
                  <a:moveTo>
                    <a:pt x="3523487" y="16510"/>
                  </a:moveTo>
                  <a:lnTo>
                    <a:pt x="19811" y="16510"/>
                  </a:lnTo>
                  <a:lnTo>
                    <a:pt x="19811" y="19812"/>
                  </a:lnTo>
                  <a:lnTo>
                    <a:pt x="3523487" y="19812"/>
                  </a:lnTo>
                  <a:lnTo>
                    <a:pt x="3523487" y="16510"/>
                  </a:lnTo>
                  <a:close/>
                </a:path>
                <a:path w="3543300" h="5436235">
                  <a:moveTo>
                    <a:pt x="3530091" y="16509"/>
                  </a:moveTo>
                  <a:lnTo>
                    <a:pt x="3526789" y="16510"/>
                  </a:lnTo>
                  <a:lnTo>
                    <a:pt x="3526789" y="19812"/>
                  </a:lnTo>
                  <a:lnTo>
                    <a:pt x="3530091" y="19812"/>
                  </a:lnTo>
                  <a:lnTo>
                    <a:pt x="3530091" y="16509"/>
                  </a:lnTo>
                  <a:close/>
                </a:path>
              </a:pathLst>
            </a:custGeom>
            <a:solidFill>
              <a:schemeClr val="bg1"/>
            </a:solidFill>
            <a:ln w="6350">
              <a:solidFill>
                <a:schemeClr val="bg1">
                  <a:lumMod val="75000"/>
                </a:schemeClr>
              </a:solidFill>
            </a:ln>
          </p:spPr>
          <p:txBody>
            <a:bodyPr wrap="square" lIns="0" tIns="0" rIns="0" bIns="0" rtlCol="0"/>
            <a:lstStyle/>
            <a:p>
              <a:endParaRPr/>
            </a:p>
          </p:txBody>
        </p:sp>
        <p:sp>
          <p:nvSpPr>
            <p:cNvPr id="31" name="object 8">
              <a:extLst>
                <a:ext uri="{FF2B5EF4-FFF2-40B4-BE49-F238E27FC236}">
                  <a16:creationId xmlns:a16="http://schemas.microsoft.com/office/drawing/2014/main" id="{1EF44E7B-9422-448B-B036-B9B993439D12}"/>
                </a:ext>
              </a:extLst>
            </p:cNvPr>
            <p:cNvSpPr txBox="1"/>
            <p:nvPr/>
          </p:nvSpPr>
          <p:spPr>
            <a:xfrm>
              <a:off x="8293949" y="1594757"/>
              <a:ext cx="3523919" cy="290464"/>
            </a:xfrm>
            <a:prstGeom prst="rect">
              <a:avLst/>
            </a:prstGeom>
          </p:spPr>
          <p:txBody>
            <a:bodyPr vert="horz" wrap="square" lIns="0" tIns="13335" rIns="0" bIns="0" rtlCol="0">
              <a:spAutoFit/>
            </a:bodyPr>
            <a:lstStyle/>
            <a:p>
              <a:pPr marL="12700" algn="ctr">
                <a:lnSpc>
                  <a:spcPct val="100000"/>
                </a:lnSpc>
                <a:spcBef>
                  <a:spcPts val="105"/>
                </a:spcBef>
              </a:pPr>
              <a:r>
                <a:rPr spc="-5" dirty="0">
                  <a:latin typeface="Avenir Next" panose="020B0503020202020204" pitchFamily="34" charset="0"/>
                  <a:cs typeface="Calibri"/>
                </a:rPr>
                <a:t>Successfully</a:t>
              </a:r>
              <a:r>
                <a:rPr spc="-50" dirty="0">
                  <a:latin typeface="Avenir Next" panose="020B0503020202020204" pitchFamily="34" charset="0"/>
                  <a:cs typeface="Calibri"/>
                </a:rPr>
                <a:t> </a:t>
              </a:r>
              <a:r>
                <a:rPr spc="-10" dirty="0">
                  <a:latin typeface="Avenir Next" panose="020B0503020202020204" pitchFamily="34" charset="0"/>
                  <a:cs typeface="Calibri"/>
                </a:rPr>
                <a:t>Managed</a:t>
              </a:r>
              <a:endParaRPr dirty="0">
                <a:latin typeface="Avenir Next" panose="020B0503020202020204" pitchFamily="34" charset="0"/>
                <a:cs typeface="Calibri"/>
              </a:endParaRPr>
            </a:p>
          </p:txBody>
        </p:sp>
        <p:sp>
          <p:nvSpPr>
            <p:cNvPr id="32" name="object 9">
              <a:extLst>
                <a:ext uri="{FF2B5EF4-FFF2-40B4-BE49-F238E27FC236}">
                  <a16:creationId xmlns:a16="http://schemas.microsoft.com/office/drawing/2014/main" id="{FCC2B9A6-3DA2-463B-A269-990511CE3876}"/>
                </a:ext>
              </a:extLst>
            </p:cNvPr>
            <p:cNvSpPr/>
            <p:nvPr/>
          </p:nvSpPr>
          <p:spPr>
            <a:xfrm>
              <a:off x="10078986" y="2022623"/>
              <a:ext cx="1319783" cy="650747"/>
            </a:xfrm>
            <a:prstGeom prst="rect">
              <a:avLst/>
            </a:prstGeom>
            <a:blipFill>
              <a:blip r:embed="rId9" cstate="print"/>
              <a:stretch>
                <a:fillRect/>
              </a:stretch>
            </a:blipFill>
          </p:spPr>
          <p:txBody>
            <a:bodyPr wrap="square" lIns="0" tIns="0" rIns="0" bIns="0" rtlCol="0"/>
            <a:lstStyle/>
            <a:p>
              <a:endParaRPr/>
            </a:p>
          </p:txBody>
        </p:sp>
        <p:sp>
          <p:nvSpPr>
            <p:cNvPr id="33" name="object 10">
              <a:extLst>
                <a:ext uri="{FF2B5EF4-FFF2-40B4-BE49-F238E27FC236}">
                  <a16:creationId xmlns:a16="http://schemas.microsoft.com/office/drawing/2014/main" id="{EF48E53D-8ABC-4F0E-8FAE-7ABE9C9F0AB3}"/>
                </a:ext>
              </a:extLst>
            </p:cNvPr>
            <p:cNvSpPr/>
            <p:nvPr/>
          </p:nvSpPr>
          <p:spPr>
            <a:xfrm>
              <a:off x="10767834" y="5646342"/>
              <a:ext cx="633983" cy="394715"/>
            </a:xfrm>
            <a:prstGeom prst="rect">
              <a:avLst/>
            </a:prstGeom>
            <a:blipFill>
              <a:blip r:embed="rId10" cstate="print"/>
              <a:stretch>
                <a:fillRect/>
              </a:stretch>
            </a:blipFill>
          </p:spPr>
          <p:txBody>
            <a:bodyPr wrap="square" lIns="0" tIns="0" rIns="0" bIns="0" rtlCol="0"/>
            <a:lstStyle/>
            <a:p>
              <a:endParaRPr/>
            </a:p>
          </p:txBody>
        </p:sp>
        <p:sp>
          <p:nvSpPr>
            <p:cNvPr id="34" name="object 11">
              <a:extLst>
                <a:ext uri="{FF2B5EF4-FFF2-40B4-BE49-F238E27FC236}">
                  <a16:creationId xmlns:a16="http://schemas.microsoft.com/office/drawing/2014/main" id="{86FBC4C0-14FD-489F-B6EC-871D6AD15E02}"/>
                </a:ext>
              </a:extLst>
            </p:cNvPr>
            <p:cNvSpPr/>
            <p:nvPr/>
          </p:nvSpPr>
          <p:spPr>
            <a:xfrm>
              <a:off x="10235957" y="3555602"/>
              <a:ext cx="1161287" cy="684974"/>
            </a:xfrm>
            <a:prstGeom prst="rect">
              <a:avLst/>
            </a:prstGeom>
            <a:blipFill>
              <a:blip r:embed="rId11" cstate="print"/>
              <a:stretch>
                <a:fillRect/>
              </a:stretch>
            </a:blipFill>
          </p:spPr>
          <p:txBody>
            <a:bodyPr wrap="square" lIns="0" tIns="0" rIns="0" bIns="0" rtlCol="0"/>
            <a:lstStyle/>
            <a:p>
              <a:endParaRPr/>
            </a:p>
          </p:txBody>
        </p:sp>
        <p:sp>
          <p:nvSpPr>
            <p:cNvPr id="35" name="object 12">
              <a:extLst>
                <a:ext uri="{FF2B5EF4-FFF2-40B4-BE49-F238E27FC236}">
                  <a16:creationId xmlns:a16="http://schemas.microsoft.com/office/drawing/2014/main" id="{C0D1730A-63B6-49F4-B36F-C53B20A0CCF4}"/>
                </a:ext>
              </a:extLst>
            </p:cNvPr>
            <p:cNvSpPr/>
            <p:nvPr/>
          </p:nvSpPr>
          <p:spPr>
            <a:xfrm>
              <a:off x="8507742" y="2924521"/>
              <a:ext cx="1142999" cy="477011"/>
            </a:xfrm>
            <a:prstGeom prst="rect">
              <a:avLst/>
            </a:prstGeom>
            <a:blipFill>
              <a:blip r:embed="rId12" cstate="print"/>
              <a:stretch>
                <a:fillRect/>
              </a:stretch>
            </a:blipFill>
          </p:spPr>
          <p:txBody>
            <a:bodyPr wrap="square" lIns="0" tIns="0" rIns="0" bIns="0" rtlCol="0"/>
            <a:lstStyle/>
            <a:p>
              <a:endParaRPr/>
            </a:p>
          </p:txBody>
        </p:sp>
        <p:sp>
          <p:nvSpPr>
            <p:cNvPr id="36" name="object 13">
              <a:extLst>
                <a:ext uri="{FF2B5EF4-FFF2-40B4-BE49-F238E27FC236}">
                  <a16:creationId xmlns:a16="http://schemas.microsoft.com/office/drawing/2014/main" id="{5F9F2414-DDCA-4D08-8581-FA5EB42400C2}"/>
                </a:ext>
              </a:extLst>
            </p:cNvPr>
            <p:cNvSpPr/>
            <p:nvPr/>
          </p:nvSpPr>
          <p:spPr>
            <a:xfrm>
              <a:off x="8559557" y="4410731"/>
              <a:ext cx="1307591" cy="368807"/>
            </a:xfrm>
            <a:prstGeom prst="rect">
              <a:avLst/>
            </a:prstGeom>
            <a:blipFill>
              <a:blip r:embed="rId13" cstate="print"/>
              <a:stretch>
                <a:fillRect/>
              </a:stretch>
            </a:blipFill>
          </p:spPr>
          <p:txBody>
            <a:bodyPr wrap="square" lIns="0" tIns="0" rIns="0" bIns="0" rtlCol="0"/>
            <a:lstStyle/>
            <a:p>
              <a:endParaRPr/>
            </a:p>
          </p:txBody>
        </p:sp>
        <p:sp>
          <p:nvSpPr>
            <p:cNvPr id="37" name="object 14">
              <a:extLst>
                <a:ext uri="{FF2B5EF4-FFF2-40B4-BE49-F238E27FC236}">
                  <a16:creationId xmlns:a16="http://schemas.microsoft.com/office/drawing/2014/main" id="{A98426F0-FCE8-48A0-8B6C-16FF31651895}"/>
                </a:ext>
              </a:extLst>
            </p:cNvPr>
            <p:cNvSpPr/>
            <p:nvPr/>
          </p:nvSpPr>
          <p:spPr>
            <a:xfrm>
              <a:off x="10231386" y="4427079"/>
              <a:ext cx="1078991" cy="332231"/>
            </a:xfrm>
            <a:prstGeom prst="rect">
              <a:avLst/>
            </a:prstGeom>
            <a:blipFill>
              <a:blip r:embed="rId14" cstate="print"/>
              <a:stretch>
                <a:fillRect/>
              </a:stretch>
            </a:blipFill>
          </p:spPr>
          <p:txBody>
            <a:bodyPr wrap="square" lIns="0" tIns="0" rIns="0" bIns="0" rtlCol="0"/>
            <a:lstStyle/>
            <a:p>
              <a:endParaRPr/>
            </a:p>
          </p:txBody>
        </p:sp>
        <p:sp>
          <p:nvSpPr>
            <p:cNvPr id="38" name="object 15">
              <a:extLst>
                <a:ext uri="{FF2B5EF4-FFF2-40B4-BE49-F238E27FC236}">
                  <a16:creationId xmlns:a16="http://schemas.microsoft.com/office/drawing/2014/main" id="{BA52CD4A-556A-40C6-9F6A-B95C280496F5}"/>
                </a:ext>
              </a:extLst>
            </p:cNvPr>
            <p:cNvSpPr/>
            <p:nvPr/>
          </p:nvSpPr>
          <p:spPr>
            <a:xfrm>
              <a:off x="8666238" y="3613513"/>
              <a:ext cx="562711" cy="566075"/>
            </a:xfrm>
            <a:prstGeom prst="rect">
              <a:avLst/>
            </a:prstGeom>
            <a:blipFill>
              <a:blip r:embed="rId15" cstate="print"/>
              <a:stretch>
                <a:fillRect/>
              </a:stretch>
            </a:blipFill>
          </p:spPr>
          <p:txBody>
            <a:bodyPr wrap="square" lIns="0" tIns="0" rIns="0" bIns="0" rtlCol="0"/>
            <a:lstStyle/>
            <a:p>
              <a:endParaRPr/>
            </a:p>
          </p:txBody>
        </p:sp>
        <p:sp>
          <p:nvSpPr>
            <p:cNvPr id="39" name="object 16">
              <a:extLst>
                <a:ext uri="{FF2B5EF4-FFF2-40B4-BE49-F238E27FC236}">
                  <a16:creationId xmlns:a16="http://schemas.microsoft.com/office/drawing/2014/main" id="{B671F6E6-3A8B-47AA-BC8E-9838794C0CFE}"/>
                </a:ext>
              </a:extLst>
            </p:cNvPr>
            <p:cNvSpPr/>
            <p:nvPr/>
          </p:nvSpPr>
          <p:spPr>
            <a:xfrm>
              <a:off x="8708909" y="5842939"/>
              <a:ext cx="1633726" cy="195071"/>
            </a:xfrm>
            <a:prstGeom prst="rect">
              <a:avLst/>
            </a:prstGeom>
            <a:blipFill>
              <a:blip r:embed="rId16" cstate="print"/>
              <a:stretch>
                <a:fillRect/>
              </a:stretch>
            </a:blipFill>
          </p:spPr>
          <p:txBody>
            <a:bodyPr wrap="square" lIns="0" tIns="0" rIns="0" bIns="0" rtlCol="0"/>
            <a:lstStyle/>
            <a:p>
              <a:endParaRPr/>
            </a:p>
          </p:txBody>
        </p:sp>
        <p:sp>
          <p:nvSpPr>
            <p:cNvPr id="40" name="object 17">
              <a:extLst>
                <a:ext uri="{FF2B5EF4-FFF2-40B4-BE49-F238E27FC236}">
                  <a16:creationId xmlns:a16="http://schemas.microsoft.com/office/drawing/2014/main" id="{757AE9B7-A1CC-4227-9D7F-4ABBCF83D422}"/>
                </a:ext>
              </a:extLst>
            </p:cNvPr>
            <p:cNvSpPr/>
            <p:nvPr/>
          </p:nvSpPr>
          <p:spPr>
            <a:xfrm>
              <a:off x="9364229" y="3616561"/>
              <a:ext cx="565403" cy="565403"/>
            </a:xfrm>
            <a:prstGeom prst="rect">
              <a:avLst/>
            </a:prstGeom>
            <a:blipFill>
              <a:blip r:embed="rId17" cstate="print"/>
              <a:stretch>
                <a:fillRect/>
              </a:stretch>
            </a:blipFill>
          </p:spPr>
          <p:txBody>
            <a:bodyPr wrap="square" lIns="0" tIns="0" rIns="0" bIns="0" rtlCol="0"/>
            <a:lstStyle/>
            <a:p>
              <a:endParaRPr/>
            </a:p>
          </p:txBody>
        </p:sp>
        <p:sp>
          <p:nvSpPr>
            <p:cNvPr id="41" name="object 18">
              <a:extLst>
                <a:ext uri="{FF2B5EF4-FFF2-40B4-BE49-F238E27FC236}">
                  <a16:creationId xmlns:a16="http://schemas.microsoft.com/office/drawing/2014/main" id="{09A8C105-53B3-4649-BE8E-F5677C434CDC}"/>
                </a:ext>
              </a:extLst>
            </p:cNvPr>
            <p:cNvSpPr/>
            <p:nvPr/>
          </p:nvSpPr>
          <p:spPr>
            <a:xfrm>
              <a:off x="8753605" y="2059199"/>
              <a:ext cx="669035" cy="669035"/>
            </a:xfrm>
            <a:prstGeom prst="rect">
              <a:avLst/>
            </a:prstGeom>
            <a:blipFill>
              <a:blip r:embed="rId18" cstate="print"/>
              <a:stretch>
                <a:fillRect/>
              </a:stretch>
            </a:blipFill>
          </p:spPr>
          <p:txBody>
            <a:bodyPr wrap="square" lIns="0" tIns="0" rIns="0" bIns="0" rtlCol="0"/>
            <a:lstStyle/>
            <a:p>
              <a:endParaRPr/>
            </a:p>
          </p:txBody>
        </p:sp>
        <p:sp>
          <p:nvSpPr>
            <p:cNvPr id="42" name="object 19">
              <a:extLst>
                <a:ext uri="{FF2B5EF4-FFF2-40B4-BE49-F238E27FC236}">
                  <a16:creationId xmlns:a16="http://schemas.microsoft.com/office/drawing/2014/main" id="{7332CB77-C453-4B4C-A2C2-D7E41009F643}"/>
                </a:ext>
              </a:extLst>
            </p:cNvPr>
            <p:cNvSpPr/>
            <p:nvPr/>
          </p:nvSpPr>
          <p:spPr>
            <a:xfrm>
              <a:off x="8674620" y="5022631"/>
              <a:ext cx="1008887" cy="577976"/>
            </a:xfrm>
            <a:prstGeom prst="rect">
              <a:avLst/>
            </a:prstGeom>
            <a:blipFill>
              <a:blip r:embed="rId19" cstate="print"/>
              <a:stretch>
                <a:fillRect/>
              </a:stretch>
            </a:blipFill>
          </p:spPr>
          <p:txBody>
            <a:bodyPr wrap="square" lIns="0" tIns="0" rIns="0" bIns="0" rtlCol="0"/>
            <a:lstStyle/>
            <a:p>
              <a:endParaRPr/>
            </a:p>
          </p:txBody>
        </p:sp>
        <p:sp>
          <p:nvSpPr>
            <p:cNvPr id="43" name="object 36">
              <a:extLst>
                <a:ext uri="{FF2B5EF4-FFF2-40B4-BE49-F238E27FC236}">
                  <a16:creationId xmlns:a16="http://schemas.microsoft.com/office/drawing/2014/main" id="{5CBF6FB8-1385-4988-A6B8-080C66375420}"/>
                </a:ext>
              </a:extLst>
            </p:cNvPr>
            <p:cNvSpPr/>
            <p:nvPr/>
          </p:nvSpPr>
          <p:spPr>
            <a:xfrm>
              <a:off x="9873245" y="2915086"/>
              <a:ext cx="1740407" cy="457199"/>
            </a:xfrm>
            <a:prstGeom prst="rect">
              <a:avLst/>
            </a:prstGeom>
            <a:blipFill>
              <a:blip r:embed="rId20" cstate="print"/>
              <a:stretch>
                <a:fillRect/>
              </a:stretch>
            </a:blipFill>
          </p:spPr>
          <p:txBody>
            <a:bodyPr wrap="square" lIns="0" tIns="0" rIns="0" bIns="0" rtlCol="0"/>
            <a:lstStyle/>
            <a:p>
              <a:endParaRPr/>
            </a:p>
          </p:txBody>
        </p:sp>
        <p:sp>
          <p:nvSpPr>
            <p:cNvPr id="44" name="object 37">
              <a:extLst>
                <a:ext uri="{FF2B5EF4-FFF2-40B4-BE49-F238E27FC236}">
                  <a16:creationId xmlns:a16="http://schemas.microsoft.com/office/drawing/2014/main" id="{947211F7-4A0D-4B5A-9DEE-A8CC2DE551A3}"/>
                </a:ext>
              </a:extLst>
            </p:cNvPr>
            <p:cNvSpPr/>
            <p:nvPr/>
          </p:nvSpPr>
          <p:spPr>
            <a:xfrm>
              <a:off x="10092490" y="4930110"/>
              <a:ext cx="699629" cy="709389"/>
            </a:xfrm>
            <a:prstGeom prst="rect">
              <a:avLst/>
            </a:prstGeom>
            <a:blipFill>
              <a:blip r:embed="rId21" cstate="print"/>
              <a:stretch>
                <a:fillRect/>
              </a:stretch>
            </a:blipFill>
          </p:spPr>
          <p:txBody>
            <a:bodyPr wrap="square" lIns="0" tIns="0" rIns="0" bIns="0" rtlCol="0"/>
            <a:lstStyle/>
            <a:p>
              <a:endParaRPr/>
            </a:p>
          </p:txBody>
        </p:sp>
      </p:grpSp>
      <p:sp>
        <p:nvSpPr>
          <p:cNvPr id="47" name="object 14">
            <a:extLst>
              <a:ext uri="{FF2B5EF4-FFF2-40B4-BE49-F238E27FC236}">
                <a16:creationId xmlns:a16="http://schemas.microsoft.com/office/drawing/2014/main" id="{361875A5-FF76-6247-A94D-568BC97B822B}"/>
              </a:ext>
            </a:extLst>
          </p:cNvPr>
          <p:cNvSpPr txBox="1">
            <a:spLocks/>
          </p:cNvSpPr>
          <p:nvPr/>
        </p:nvSpPr>
        <p:spPr>
          <a:xfrm>
            <a:off x="359998" y="896720"/>
            <a:ext cx="11457869" cy="566822"/>
          </a:xfrm>
          <a:prstGeom prst="rect">
            <a:avLst/>
          </a:prstGeom>
        </p:spPr>
        <p:txBody>
          <a:bodyPr vert="horz" wrap="square" lIns="0" tIns="12700" rIns="0" bIns="0" rtlCol="0">
            <a:spAutoFit/>
          </a:bodyPr>
          <a:lstStyle>
            <a:lvl1pPr>
              <a:defRPr sz="2200" b="1" i="0">
                <a:solidFill>
                  <a:srgbClr val="096DE4"/>
                </a:solidFill>
                <a:latin typeface="Calibri"/>
                <a:ea typeface="+mj-ea"/>
                <a:cs typeface="Calibri"/>
              </a:defRPr>
            </a:lvl1pPr>
          </a:lstStyle>
          <a:p>
            <a:pPr marL="12700">
              <a:spcBef>
                <a:spcPts val="100"/>
              </a:spcBef>
            </a:pPr>
            <a:r>
              <a:rPr lang="en-US" sz="1800" b="0" spc="-5" dirty="0">
                <a:solidFill>
                  <a:schemeClr val="tx1"/>
                </a:solidFill>
                <a:latin typeface="Avenir Next" panose="020B0503020202020204" pitchFamily="34" charset="0"/>
              </a:rPr>
              <a:t>Our team and advisors have been at the heart of the migration from voice to electronic for most asset classes and we are poised to execute the next evolution in capital markets.</a:t>
            </a:r>
            <a:endParaRPr lang="en-US" sz="1800" b="0" kern="1200" spc="-5" dirty="0">
              <a:solidFill>
                <a:schemeClr val="tx1"/>
              </a:solidFill>
              <a:latin typeface="Avenir Next" panose="020B0503020202020204" pitchFamily="34" charset="0"/>
              <a:cs typeface="+mj-cs"/>
            </a:endParaRPr>
          </a:p>
        </p:txBody>
      </p:sp>
    </p:spTree>
    <p:extLst>
      <p:ext uri="{BB962C8B-B14F-4D97-AF65-F5344CB8AC3E}">
        <p14:creationId xmlns:p14="http://schemas.microsoft.com/office/powerpoint/2010/main" val="1350895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75FD44EE-5DE1-0740-9C08-F6838131D029}"/>
              </a:ext>
            </a:extLst>
          </p:cNvPr>
          <p:cNvSpPr/>
          <p:nvPr/>
        </p:nvSpPr>
        <p:spPr>
          <a:xfrm>
            <a:off x="0" y="720000"/>
            <a:ext cx="12192000" cy="6138000"/>
          </a:xfrm>
          <a:prstGeom prst="rect">
            <a:avLst/>
          </a:prstGeom>
          <a:solidFill>
            <a:schemeClr val="tx2"/>
          </a:soli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2" name="object 2"/>
          <p:cNvSpPr txBox="1">
            <a:spLocks noGrp="1"/>
          </p:cNvSpPr>
          <p:nvPr>
            <p:ph type="title"/>
          </p:nvPr>
        </p:nvSpPr>
        <p:spPr>
          <a:xfrm>
            <a:off x="360000" y="216000"/>
            <a:ext cx="10536593" cy="364843"/>
          </a:xfrm>
          <a:prstGeom prst="rect">
            <a:avLst/>
          </a:prstGeom>
        </p:spPr>
        <p:txBody>
          <a:bodyPr vert="horz" wrap="square" lIns="0" tIns="12700" rIns="0" bIns="0" rtlCol="0">
            <a:spAutoFit/>
          </a:bodyPr>
          <a:lstStyle/>
          <a:p>
            <a:pPr marL="12700">
              <a:lnSpc>
                <a:spcPts val="2735"/>
              </a:lnSpc>
              <a:spcBef>
                <a:spcPts val="100"/>
              </a:spcBef>
            </a:pPr>
            <a:r>
              <a:rPr lang="en-US" b="0" dirty="0">
                <a:latin typeface="Avenir Next Medium" panose="020B0503020202020204" pitchFamily="34" charset="0"/>
              </a:rPr>
              <a:t>Don’t take our word for it – this is what the market is saying</a:t>
            </a:r>
            <a:endParaRPr lang="en-US" b="0" kern="1200" dirty="0">
              <a:solidFill>
                <a:schemeClr val="bg1"/>
              </a:solidFill>
              <a:latin typeface="Avenir Next Medium" panose="020B0503020202020204" pitchFamily="34" charset="0"/>
              <a:cs typeface="+mj-cs"/>
            </a:endParaRPr>
          </a:p>
        </p:txBody>
      </p:sp>
      <p:grpSp>
        <p:nvGrpSpPr>
          <p:cNvPr id="3" name="Group 2">
            <a:extLst>
              <a:ext uri="{FF2B5EF4-FFF2-40B4-BE49-F238E27FC236}">
                <a16:creationId xmlns:a16="http://schemas.microsoft.com/office/drawing/2014/main" id="{703E65C2-83E8-5D4B-995A-88AC79E4119D}"/>
              </a:ext>
            </a:extLst>
          </p:cNvPr>
          <p:cNvGrpSpPr/>
          <p:nvPr/>
        </p:nvGrpSpPr>
        <p:grpSpPr>
          <a:xfrm>
            <a:off x="457200" y="1600200"/>
            <a:ext cx="11176950" cy="4412948"/>
            <a:chOff x="457200" y="1600200"/>
            <a:chExt cx="11176950" cy="4412948"/>
          </a:xfrm>
        </p:grpSpPr>
        <p:sp>
          <p:nvSpPr>
            <p:cNvPr id="28" name="object 2">
              <a:extLst>
                <a:ext uri="{FF2B5EF4-FFF2-40B4-BE49-F238E27FC236}">
                  <a16:creationId xmlns:a16="http://schemas.microsoft.com/office/drawing/2014/main" id="{44463918-9F5D-C746-9257-CC57535805CD}"/>
                </a:ext>
              </a:extLst>
            </p:cNvPr>
            <p:cNvSpPr txBox="1">
              <a:spLocks/>
            </p:cNvSpPr>
            <p:nvPr/>
          </p:nvSpPr>
          <p:spPr>
            <a:xfrm>
              <a:off x="1285911" y="1648963"/>
              <a:ext cx="7781889" cy="3044488"/>
            </a:xfrm>
            <a:prstGeom prst="rect">
              <a:avLst/>
            </a:prstGeom>
          </p:spPr>
          <p:txBody>
            <a:bodyPr vert="horz" wrap="square" lIns="0" tIns="12065" rIns="0" bIns="0" rtlCol="0">
              <a:spAutoFit/>
            </a:bodyPr>
            <a:lstStyle>
              <a:lvl1pPr>
                <a:defRPr sz="2400" b="1" i="0">
                  <a:solidFill>
                    <a:schemeClr val="bg1"/>
                  </a:solidFill>
                  <a:latin typeface="Avenir Black" panose="02000503020000020003" pitchFamily="2" charset="0"/>
                  <a:ea typeface="+mj-ea"/>
                  <a:cs typeface="Calibri"/>
                </a:defRPr>
              </a:lvl1pPr>
            </a:lstStyle>
            <a:p>
              <a:pPr marL="12700" marR="5080">
                <a:lnSpc>
                  <a:spcPct val="101000"/>
                </a:lnSpc>
                <a:spcBef>
                  <a:spcPts val="95"/>
                </a:spcBef>
              </a:pPr>
              <a:r>
                <a:rPr lang="en-GB" sz="2800" kern="0" spc="5" dirty="0">
                  <a:latin typeface="Avenir Next Demi Bold" panose="020B0503020202020204" pitchFamily="34" charset="0"/>
                </a:rPr>
                <a:t>Rialto Markets is focusing </a:t>
              </a:r>
              <a:r>
                <a:rPr lang="en-GB" sz="2800" kern="0" spc="10" dirty="0">
                  <a:latin typeface="Avenir Next Demi Bold" panose="020B0503020202020204" pitchFamily="34" charset="0"/>
                </a:rPr>
                <a:t>on</a:t>
              </a:r>
              <a:r>
                <a:rPr lang="en-GB" sz="2800" kern="0" spc="5" dirty="0">
                  <a:latin typeface="Avenir Next Demi Bold" panose="020B0503020202020204" pitchFamily="34" charset="0"/>
                </a:rPr>
                <a:t> what I </a:t>
              </a:r>
              <a:r>
                <a:rPr lang="en-GB" sz="2800" kern="0" spc="10" dirty="0">
                  <a:latin typeface="Avenir Next Demi Bold" panose="020B0503020202020204" pitchFamily="34" charset="0"/>
                </a:rPr>
                <a:t>consider</a:t>
              </a:r>
              <a:r>
                <a:rPr lang="en-GB" sz="2800" kern="0" spc="5" dirty="0">
                  <a:latin typeface="Avenir Next Demi Bold" panose="020B0503020202020204" pitchFamily="34" charset="0"/>
                </a:rPr>
                <a:t> to </a:t>
              </a:r>
              <a:r>
                <a:rPr lang="en-GB" sz="2800" kern="0" spc="10" dirty="0">
                  <a:latin typeface="Avenir Next Demi Bold" panose="020B0503020202020204" pitchFamily="34" charset="0"/>
                </a:rPr>
                <a:t>be</a:t>
              </a:r>
              <a:r>
                <a:rPr lang="en-GB" sz="2800" kern="0" spc="5" dirty="0">
                  <a:latin typeface="Avenir Next Demi Bold" panose="020B0503020202020204" pitchFamily="34" charset="0"/>
                </a:rPr>
                <a:t> </a:t>
              </a:r>
              <a:r>
                <a:rPr lang="en-GB" sz="2800" kern="0" spc="10" dirty="0">
                  <a:latin typeface="Avenir Next Demi Bold" panose="020B0503020202020204" pitchFamily="34" charset="0"/>
                </a:rPr>
                <a:t>one</a:t>
              </a:r>
              <a:r>
                <a:rPr lang="en-GB" sz="2800" kern="0" spc="5" dirty="0">
                  <a:latin typeface="Avenir Next Demi Bold" panose="020B0503020202020204" pitchFamily="34" charset="0"/>
                </a:rPr>
                <a:t> of</a:t>
              </a:r>
              <a:r>
                <a:rPr lang="en-GB" sz="2800" kern="0" spc="55" dirty="0">
                  <a:latin typeface="Avenir Next Demi Bold" panose="020B0503020202020204" pitchFamily="34" charset="0"/>
                </a:rPr>
                <a:t> </a:t>
              </a:r>
              <a:r>
                <a:rPr lang="en-GB" sz="2800" kern="0" spc="10" dirty="0">
                  <a:latin typeface="Avenir Next Demi Bold" panose="020B0503020202020204" pitchFamily="34" charset="0"/>
                </a:rPr>
                <a:t>the</a:t>
              </a:r>
              <a:r>
                <a:rPr lang="en-GB" sz="2800" kern="0" spc="5" dirty="0">
                  <a:latin typeface="Avenir Next Demi Bold" panose="020B0503020202020204" pitchFamily="34" charset="0"/>
                </a:rPr>
                <a:t> </a:t>
              </a:r>
              <a:r>
                <a:rPr lang="en-GB" sz="2800" kern="0" spc="10" dirty="0">
                  <a:latin typeface="Avenir Next Demi Bold" panose="020B0503020202020204" pitchFamily="34" charset="0"/>
                </a:rPr>
                <a:t>most </a:t>
              </a:r>
              <a:r>
                <a:rPr lang="en-GB" sz="2800" kern="0" dirty="0">
                  <a:latin typeface="Avenir Next Demi Bold" panose="020B0503020202020204" pitchFamily="34" charset="0"/>
                </a:rPr>
                <a:t>exciting</a:t>
              </a:r>
              <a:r>
                <a:rPr lang="en-GB" sz="2800" kern="0" spc="10" dirty="0">
                  <a:latin typeface="Avenir Next Demi Bold" panose="020B0503020202020204" pitchFamily="34" charset="0"/>
                </a:rPr>
                <a:t> </a:t>
              </a:r>
              <a:r>
                <a:rPr lang="en-GB" sz="2800" kern="0" dirty="0">
                  <a:latin typeface="Avenir Next Demi Bold" panose="020B0503020202020204" pitchFamily="34" charset="0"/>
                </a:rPr>
                <a:t>parts</a:t>
              </a:r>
              <a:r>
                <a:rPr lang="en-GB" sz="2800" kern="0" spc="15" dirty="0">
                  <a:latin typeface="Avenir Next Demi Bold" panose="020B0503020202020204" pitchFamily="34" charset="0"/>
                </a:rPr>
                <a:t> </a:t>
              </a:r>
              <a:r>
                <a:rPr lang="en-GB" sz="2800" kern="0" spc="5" dirty="0">
                  <a:latin typeface="Avenir Next Demi Bold" panose="020B0503020202020204" pitchFamily="34" charset="0"/>
                </a:rPr>
                <a:t>of</a:t>
              </a:r>
              <a:r>
                <a:rPr lang="en-GB" sz="2800" kern="0" spc="65" dirty="0">
                  <a:latin typeface="Avenir Next Demi Bold" panose="020B0503020202020204" pitchFamily="34" charset="0"/>
                </a:rPr>
                <a:t> </a:t>
              </a:r>
              <a:r>
                <a:rPr lang="en-GB" sz="2800" kern="0" spc="10" dirty="0">
                  <a:latin typeface="Avenir Next Demi Bold" panose="020B0503020202020204" pitchFamily="34" charset="0"/>
                </a:rPr>
                <a:t>the</a:t>
              </a:r>
              <a:r>
                <a:rPr lang="en-GB" sz="2800" kern="0" spc="15" dirty="0">
                  <a:latin typeface="Avenir Next Demi Bold" panose="020B0503020202020204" pitchFamily="34" charset="0"/>
                </a:rPr>
                <a:t> </a:t>
              </a:r>
              <a:r>
                <a:rPr lang="en-GB" sz="2800" kern="0" spc="5" dirty="0">
                  <a:latin typeface="Avenir Next Demi Bold" panose="020B0503020202020204" pitchFamily="34" charset="0"/>
                </a:rPr>
                <a:t>financial</a:t>
              </a:r>
              <a:r>
                <a:rPr lang="en-GB" sz="2800" kern="0" spc="15" dirty="0">
                  <a:latin typeface="Avenir Next Demi Bold" panose="020B0503020202020204" pitchFamily="34" charset="0"/>
                </a:rPr>
                <a:t> </a:t>
              </a:r>
              <a:r>
                <a:rPr lang="en-GB" sz="2800" kern="0" spc="5" dirty="0">
                  <a:latin typeface="Avenir Next Demi Bold" panose="020B0503020202020204" pitchFamily="34" charset="0"/>
                </a:rPr>
                <a:t>industry</a:t>
              </a:r>
              <a:r>
                <a:rPr lang="en-GB" sz="2800" kern="0" spc="15" dirty="0">
                  <a:latin typeface="Avenir Next Demi Bold" panose="020B0503020202020204" pitchFamily="34" charset="0"/>
                </a:rPr>
                <a:t> </a:t>
              </a:r>
              <a:r>
                <a:rPr lang="en-GB" sz="2800" kern="0" spc="-5" dirty="0">
                  <a:latin typeface="Avenir Next Demi Bold" panose="020B0503020202020204" pitchFamily="34" charset="0"/>
                </a:rPr>
                <a:t>today,</a:t>
              </a:r>
              <a:r>
                <a:rPr lang="en-GB" sz="2800" kern="0" spc="-50" dirty="0">
                  <a:latin typeface="Avenir Next Demi Bold" panose="020B0503020202020204" pitchFamily="34" charset="0"/>
                </a:rPr>
                <a:t> </a:t>
              </a:r>
              <a:r>
                <a:rPr lang="en-GB" sz="2800" kern="0" spc="10" dirty="0">
                  <a:latin typeface="Avenir Next Demi Bold" panose="020B0503020202020204" pitchFamily="34" charset="0"/>
                </a:rPr>
                <a:t>and</a:t>
              </a:r>
              <a:r>
                <a:rPr lang="en-GB" sz="2800" kern="0" spc="15" dirty="0">
                  <a:latin typeface="Avenir Next Demi Bold" panose="020B0503020202020204" pitchFamily="34" charset="0"/>
                </a:rPr>
                <a:t> </a:t>
              </a:r>
              <a:r>
                <a:rPr lang="en-GB" sz="2800" kern="0" dirty="0">
                  <a:latin typeface="Avenir Next Demi Bold" panose="020B0503020202020204" pitchFamily="34" charset="0"/>
                </a:rPr>
                <a:t>that</a:t>
              </a:r>
              <a:r>
                <a:rPr lang="en-GB" sz="2800" kern="0" spc="15" dirty="0">
                  <a:latin typeface="Avenir Next Demi Bold" panose="020B0503020202020204" pitchFamily="34" charset="0"/>
                </a:rPr>
                <a:t> </a:t>
              </a:r>
              <a:r>
                <a:rPr lang="en-GB" sz="2800" kern="0" spc="5" dirty="0">
                  <a:latin typeface="Avenir Next Demi Bold" panose="020B0503020202020204" pitchFamily="34" charset="0"/>
                </a:rPr>
                <a:t>is</a:t>
              </a:r>
              <a:r>
                <a:rPr lang="en-GB" sz="2800" kern="0" spc="15" dirty="0">
                  <a:latin typeface="Avenir Next Demi Bold" panose="020B0503020202020204" pitchFamily="34" charset="0"/>
                </a:rPr>
                <a:t> </a:t>
              </a:r>
              <a:r>
                <a:rPr lang="en-GB" sz="2800" kern="0" spc="5" dirty="0">
                  <a:latin typeface="Avenir Next Demi Bold" panose="020B0503020202020204" pitchFamily="34" charset="0"/>
                </a:rPr>
                <a:t>taking</a:t>
              </a:r>
              <a:r>
                <a:rPr lang="en-GB" sz="2800" kern="0" spc="15" dirty="0">
                  <a:latin typeface="Avenir Next Demi Bold" panose="020B0503020202020204" pitchFamily="34" charset="0"/>
                </a:rPr>
                <a:t> </a:t>
              </a:r>
              <a:r>
                <a:rPr lang="en-GB" sz="2800" kern="0" spc="5" dirty="0">
                  <a:latin typeface="Avenir Next Demi Bold" panose="020B0503020202020204" pitchFamily="34" charset="0"/>
                </a:rPr>
                <a:t>equity </a:t>
              </a:r>
              <a:r>
                <a:rPr lang="en-GB" sz="2800" kern="0" spc="-509" dirty="0">
                  <a:latin typeface="Avenir Next Demi Bold" panose="020B0503020202020204" pitchFamily="34" charset="0"/>
                </a:rPr>
                <a:t> </a:t>
              </a:r>
              <a:r>
                <a:rPr lang="en-GB" sz="2800" kern="0" spc="10" dirty="0">
                  <a:latin typeface="Avenir Next Demi Bold" panose="020B0503020202020204" pitchFamily="34" charset="0"/>
                </a:rPr>
                <a:t>and</a:t>
              </a:r>
              <a:r>
                <a:rPr lang="en-GB" sz="2800" kern="0" dirty="0">
                  <a:latin typeface="Avenir Next Demi Bold" panose="020B0503020202020204" pitchFamily="34" charset="0"/>
                </a:rPr>
                <a:t> </a:t>
              </a:r>
              <a:r>
                <a:rPr lang="en-GB" sz="2800" kern="0" spc="10" dirty="0">
                  <a:latin typeface="Avenir Next Demi Bold" panose="020B0503020202020204" pitchFamily="34" charset="0"/>
                </a:rPr>
                <a:t>debt</a:t>
              </a:r>
              <a:r>
                <a:rPr lang="en-GB" sz="2800" kern="0" spc="5" dirty="0">
                  <a:latin typeface="Avenir Next Demi Bold" panose="020B0503020202020204" pitchFamily="34" charset="0"/>
                </a:rPr>
                <a:t> </a:t>
              </a:r>
              <a:r>
                <a:rPr lang="en-GB" sz="2800" kern="0" dirty="0">
                  <a:latin typeface="Avenir Next Demi Bold" panose="020B0503020202020204" pitchFamily="34" charset="0"/>
                </a:rPr>
                <a:t>offerings</a:t>
              </a:r>
              <a:r>
                <a:rPr lang="en-GB" sz="2800" kern="0" spc="5" dirty="0">
                  <a:latin typeface="Avenir Next Demi Bold" panose="020B0503020202020204" pitchFamily="34" charset="0"/>
                </a:rPr>
                <a:t> of</a:t>
              </a:r>
              <a:r>
                <a:rPr lang="en-GB" sz="2800" kern="0" spc="55" dirty="0">
                  <a:latin typeface="Avenir Next Demi Bold" panose="020B0503020202020204" pitchFamily="34" charset="0"/>
                </a:rPr>
                <a:t> </a:t>
              </a:r>
              <a:r>
                <a:rPr lang="en-GB" sz="2800" kern="0" spc="5" dirty="0">
                  <a:latin typeface="Avenir Next Demi Bold" panose="020B0503020202020204" pitchFamily="34" charset="0"/>
                </a:rPr>
                <a:t>private </a:t>
              </a:r>
              <a:r>
                <a:rPr lang="en-GB" sz="2800" kern="0" spc="10" dirty="0">
                  <a:latin typeface="Avenir Next Demi Bold" panose="020B0503020202020204" pitchFamily="34" charset="0"/>
                </a:rPr>
                <a:t>companies</a:t>
              </a:r>
              <a:r>
                <a:rPr lang="en-GB" sz="2800" kern="0" spc="5" dirty="0">
                  <a:latin typeface="Avenir Next Demi Bold" panose="020B0503020202020204" pitchFamily="34" charset="0"/>
                </a:rPr>
                <a:t> </a:t>
              </a:r>
              <a:r>
                <a:rPr lang="en-GB" sz="2800" kern="0" spc="10" dirty="0">
                  <a:latin typeface="Avenir Next Demi Bold" panose="020B0503020202020204" pitchFamily="34" charset="0"/>
                </a:rPr>
                <a:t>and</a:t>
              </a:r>
              <a:r>
                <a:rPr lang="en-GB" sz="2800" kern="0" spc="5" dirty="0">
                  <a:latin typeface="Avenir Next Demi Bold" panose="020B0503020202020204" pitchFamily="34" charset="0"/>
                </a:rPr>
                <a:t> </a:t>
              </a:r>
              <a:r>
                <a:rPr lang="en-GB" sz="2800" kern="0" spc="10" dirty="0">
                  <a:latin typeface="Avenir Next Demi Bold" panose="020B0503020202020204" pitchFamily="34" charset="0"/>
                </a:rPr>
                <a:t>allowing</a:t>
              </a:r>
              <a:r>
                <a:rPr lang="en-GB" sz="2800" kern="0" spc="5" dirty="0">
                  <a:latin typeface="Avenir Next Demi Bold" panose="020B0503020202020204" pitchFamily="34" charset="0"/>
                </a:rPr>
                <a:t> </a:t>
              </a:r>
              <a:r>
                <a:rPr lang="en-GB" sz="2800" kern="0" spc="10" dirty="0">
                  <a:latin typeface="Avenir Next Demi Bold" panose="020B0503020202020204" pitchFamily="34" charset="0"/>
                </a:rPr>
                <a:t>those</a:t>
              </a:r>
              <a:r>
                <a:rPr lang="en-GB" sz="2800" kern="0" spc="5" dirty="0">
                  <a:latin typeface="Avenir Next Demi Bold" panose="020B0503020202020204" pitchFamily="34" charset="0"/>
                </a:rPr>
                <a:t> to </a:t>
              </a:r>
              <a:r>
                <a:rPr lang="en-GB" sz="2800" kern="0" spc="10" dirty="0">
                  <a:latin typeface="Avenir Next Demi Bold" panose="020B0503020202020204" pitchFamily="34" charset="0"/>
                </a:rPr>
                <a:t>be </a:t>
              </a:r>
              <a:r>
                <a:rPr lang="en-GB" sz="2800" kern="0" spc="5" dirty="0">
                  <a:latin typeface="Avenir Next Demi Bold" panose="020B0503020202020204" pitchFamily="34" charset="0"/>
                </a:rPr>
                <a:t>traded </a:t>
              </a:r>
              <a:r>
                <a:rPr lang="en-GB" sz="2800" kern="0" spc="10" dirty="0">
                  <a:latin typeface="Avenir Next Demi Bold" panose="020B0503020202020204" pitchFamily="34" charset="0"/>
                </a:rPr>
                <a:t>on an </a:t>
              </a:r>
              <a:r>
                <a:rPr lang="en-GB" sz="2800" kern="0" spc="5" dirty="0">
                  <a:latin typeface="Avenir Next Demi Bold" panose="020B0503020202020204" pitchFamily="34" charset="0"/>
                </a:rPr>
                <a:t>electronic platform. </a:t>
              </a:r>
              <a:r>
                <a:rPr lang="en-GB" sz="2800" kern="0" dirty="0">
                  <a:latin typeface="Avenir Next Demi Bold" panose="020B0503020202020204" pitchFamily="34" charset="0"/>
                </a:rPr>
                <a:t>They </a:t>
              </a:r>
              <a:r>
                <a:rPr lang="en-GB" sz="2800" kern="0" spc="5" dirty="0">
                  <a:latin typeface="Avenir Next Demi Bold" panose="020B0503020202020204" pitchFamily="34" charset="0"/>
                </a:rPr>
                <a:t>will also </a:t>
              </a:r>
              <a:r>
                <a:rPr lang="en-GB" sz="2800" kern="0" spc="10" dirty="0">
                  <a:latin typeface="Avenir Next Demi Bold" panose="020B0503020202020204" pitchFamily="34" charset="0"/>
                </a:rPr>
                <a:t>be helping </a:t>
              </a:r>
              <a:r>
                <a:rPr lang="en-GB" sz="2800" kern="0" spc="5" dirty="0">
                  <a:latin typeface="Avenir Next Demi Bold" panose="020B0503020202020204" pitchFamily="34" charset="0"/>
                </a:rPr>
                <a:t>to </a:t>
              </a:r>
              <a:r>
                <a:rPr lang="en-GB" sz="2800" kern="0" spc="10" dirty="0">
                  <a:latin typeface="Avenir Next Demi Bold" panose="020B0503020202020204" pitchFamily="34" charset="0"/>
                </a:rPr>
                <a:t>unlock </a:t>
              </a:r>
              <a:r>
                <a:rPr lang="en-GB" sz="2800" kern="0" spc="15" dirty="0">
                  <a:latin typeface="Avenir Next Demi Bold" panose="020B0503020202020204" pitchFamily="34" charset="0"/>
                </a:rPr>
                <a:t> </a:t>
              </a:r>
              <a:r>
                <a:rPr lang="en-GB" sz="2800" kern="0" spc="5" dirty="0">
                  <a:latin typeface="Avenir Next Demi Bold" panose="020B0503020202020204" pitchFamily="34" charset="0"/>
                </a:rPr>
                <a:t>private</a:t>
              </a:r>
              <a:r>
                <a:rPr lang="en-GB" sz="2800" kern="0" spc="10" dirty="0">
                  <a:latin typeface="Avenir Next Demi Bold" panose="020B0503020202020204" pitchFamily="34" charset="0"/>
                </a:rPr>
                <a:t> </a:t>
              </a:r>
              <a:r>
                <a:rPr lang="en-GB" sz="2800" kern="0" dirty="0">
                  <a:latin typeface="Avenir Next Demi Bold" panose="020B0503020202020204" pitchFamily="34" charset="0"/>
                </a:rPr>
                <a:t>market</a:t>
              </a:r>
              <a:r>
                <a:rPr lang="en-GB" sz="2800" kern="0" spc="15" dirty="0">
                  <a:latin typeface="Avenir Next Demi Bold" panose="020B0503020202020204" pitchFamily="34" charset="0"/>
                </a:rPr>
                <a:t> </a:t>
              </a:r>
              <a:r>
                <a:rPr lang="en-GB" sz="2800" kern="0" spc="5" dirty="0">
                  <a:latin typeface="Avenir Next Demi Bold" panose="020B0503020202020204" pitchFamily="34" charset="0"/>
                </a:rPr>
                <a:t>liquidity</a:t>
              </a:r>
              <a:r>
                <a:rPr lang="en-GB" sz="2800" kern="0" spc="10" dirty="0">
                  <a:latin typeface="Avenir Next Demi Bold" panose="020B0503020202020204" pitchFamily="34" charset="0"/>
                </a:rPr>
                <a:t> </a:t>
              </a:r>
              <a:r>
                <a:rPr lang="en-GB" sz="2800" kern="0" spc="5" dirty="0">
                  <a:latin typeface="Avenir Next Demi Bold" panose="020B0503020202020204" pitchFamily="34" charset="0"/>
                </a:rPr>
                <a:t>for</a:t>
              </a:r>
              <a:r>
                <a:rPr lang="en-GB" sz="2800" kern="0" spc="15" dirty="0">
                  <a:latin typeface="Avenir Next Demi Bold" panose="020B0503020202020204" pitchFamily="34" charset="0"/>
                </a:rPr>
                <a:t> </a:t>
              </a:r>
              <a:r>
                <a:rPr lang="en-GB" sz="2800" kern="0" spc="10" dirty="0">
                  <a:latin typeface="Avenir Next Demi Bold" panose="020B0503020202020204" pitchFamily="34" charset="0"/>
                </a:rPr>
                <a:t>newly </a:t>
              </a:r>
              <a:r>
                <a:rPr lang="en-GB" sz="2800" kern="0" spc="-5" dirty="0">
                  <a:latin typeface="Avenir Next Demi Bold" panose="020B0503020202020204" pitchFamily="34" charset="0"/>
                </a:rPr>
                <a:t>created</a:t>
              </a:r>
              <a:r>
                <a:rPr lang="en-GB" sz="2800" kern="0" spc="15" dirty="0">
                  <a:latin typeface="Avenir Next Demi Bold" panose="020B0503020202020204" pitchFamily="34" charset="0"/>
                </a:rPr>
                <a:t> </a:t>
              </a:r>
              <a:r>
                <a:rPr lang="en-GB" sz="2800" kern="0" spc="5" dirty="0">
                  <a:latin typeface="Avenir Next Demi Bold" panose="020B0503020202020204" pitchFamily="34" charset="0"/>
                </a:rPr>
                <a:t>intangible</a:t>
              </a:r>
              <a:r>
                <a:rPr lang="en-GB" sz="2800" kern="0" spc="10" dirty="0">
                  <a:latin typeface="Avenir Next Demi Bold" panose="020B0503020202020204" pitchFamily="34" charset="0"/>
                </a:rPr>
                <a:t> </a:t>
              </a:r>
              <a:r>
                <a:rPr lang="en-GB" sz="2800" kern="0" spc="5" dirty="0">
                  <a:latin typeface="Avenir Next Demi Bold" panose="020B0503020202020204" pitchFamily="34" charset="0"/>
                </a:rPr>
                <a:t>digital</a:t>
              </a:r>
              <a:r>
                <a:rPr lang="en-GB" sz="2800" kern="0" spc="15" dirty="0">
                  <a:latin typeface="Avenir Next Demi Bold" panose="020B0503020202020204" pitchFamily="34" charset="0"/>
                </a:rPr>
                <a:t> </a:t>
              </a:r>
              <a:r>
                <a:rPr lang="en-GB" sz="2800" kern="0" spc="5" dirty="0">
                  <a:latin typeface="Avenir Next Demi Bold" panose="020B0503020202020204" pitchFamily="34" charset="0"/>
                </a:rPr>
                <a:t>assets.</a:t>
              </a:r>
            </a:p>
          </p:txBody>
        </p:sp>
        <p:sp>
          <p:nvSpPr>
            <p:cNvPr id="29" name="object 3">
              <a:extLst>
                <a:ext uri="{FF2B5EF4-FFF2-40B4-BE49-F238E27FC236}">
                  <a16:creationId xmlns:a16="http://schemas.microsoft.com/office/drawing/2014/main" id="{99023969-27C7-7040-A95C-F631729586B2}"/>
                </a:ext>
              </a:extLst>
            </p:cNvPr>
            <p:cNvSpPr/>
            <p:nvPr/>
          </p:nvSpPr>
          <p:spPr>
            <a:xfrm>
              <a:off x="457200" y="1600200"/>
              <a:ext cx="547370" cy="429259"/>
            </a:xfrm>
            <a:custGeom>
              <a:avLst/>
              <a:gdLst/>
              <a:ahLst/>
              <a:cxnLst/>
              <a:rect l="l" t="t" r="r" b="b"/>
              <a:pathLst>
                <a:path w="547370" h="429259">
                  <a:moveTo>
                    <a:pt x="212063" y="0"/>
                  </a:moveTo>
                  <a:lnTo>
                    <a:pt x="169826" y="21513"/>
                  </a:lnTo>
                  <a:lnTo>
                    <a:pt x="130772" y="47534"/>
                  </a:lnTo>
                  <a:lnTo>
                    <a:pt x="94898" y="78062"/>
                  </a:lnTo>
                  <a:lnTo>
                    <a:pt x="62202" y="113096"/>
                  </a:lnTo>
                  <a:lnTo>
                    <a:pt x="34985" y="150313"/>
                  </a:lnTo>
                  <a:lnTo>
                    <a:pt x="15547" y="187374"/>
                  </a:lnTo>
                  <a:lnTo>
                    <a:pt x="3886" y="224280"/>
                  </a:lnTo>
                  <a:lnTo>
                    <a:pt x="0" y="261033"/>
                  </a:lnTo>
                  <a:lnTo>
                    <a:pt x="2259" y="298324"/>
                  </a:lnTo>
                  <a:lnTo>
                    <a:pt x="20335" y="360070"/>
                  </a:lnTo>
                  <a:lnTo>
                    <a:pt x="56186" y="404043"/>
                  </a:lnTo>
                  <a:lnTo>
                    <a:pt x="107971" y="426358"/>
                  </a:lnTo>
                  <a:lnTo>
                    <a:pt x="139724" y="429147"/>
                  </a:lnTo>
                  <a:lnTo>
                    <a:pt x="160465" y="427313"/>
                  </a:lnTo>
                  <a:lnTo>
                    <a:pt x="197699" y="412641"/>
                  </a:lnTo>
                  <a:lnTo>
                    <a:pt x="227995" y="384518"/>
                  </a:lnTo>
                  <a:lnTo>
                    <a:pt x="245747" y="331336"/>
                  </a:lnTo>
                  <a:lnTo>
                    <a:pt x="245383" y="321940"/>
                  </a:lnTo>
                  <a:lnTo>
                    <a:pt x="232014" y="277694"/>
                  </a:lnTo>
                  <a:lnTo>
                    <a:pt x="202946" y="248659"/>
                  </a:lnTo>
                  <a:lnTo>
                    <a:pt x="153854" y="231997"/>
                  </a:lnTo>
                  <a:lnTo>
                    <a:pt x="84976" y="229856"/>
                  </a:lnTo>
                  <a:lnTo>
                    <a:pt x="90112" y="199255"/>
                  </a:lnTo>
                  <a:lnTo>
                    <a:pt x="112819" y="145152"/>
                  </a:lnTo>
                  <a:lnTo>
                    <a:pt x="151908" y="100030"/>
                  </a:lnTo>
                  <a:lnTo>
                    <a:pt x="206226" y="60905"/>
                  </a:lnTo>
                  <a:lnTo>
                    <a:pt x="239027" y="43405"/>
                  </a:lnTo>
                  <a:lnTo>
                    <a:pt x="212063" y="0"/>
                  </a:lnTo>
                  <a:close/>
                </a:path>
                <a:path w="547370" h="429259">
                  <a:moveTo>
                    <a:pt x="513439" y="0"/>
                  </a:moveTo>
                  <a:lnTo>
                    <a:pt x="471202" y="21513"/>
                  </a:lnTo>
                  <a:lnTo>
                    <a:pt x="432148" y="47534"/>
                  </a:lnTo>
                  <a:lnTo>
                    <a:pt x="396274" y="78062"/>
                  </a:lnTo>
                  <a:lnTo>
                    <a:pt x="363579" y="113096"/>
                  </a:lnTo>
                  <a:lnTo>
                    <a:pt x="336365" y="150313"/>
                  </a:lnTo>
                  <a:lnTo>
                    <a:pt x="316929" y="187374"/>
                  </a:lnTo>
                  <a:lnTo>
                    <a:pt x="305268" y="224280"/>
                  </a:lnTo>
                  <a:lnTo>
                    <a:pt x="301382" y="261033"/>
                  </a:lnTo>
                  <a:lnTo>
                    <a:pt x="303640" y="298324"/>
                  </a:lnTo>
                  <a:lnTo>
                    <a:pt x="321714" y="360070"/>
                  </a:lnTo>
                  <a:lnTo>
                    <a:pt x="357568" y="404043"/>
                  </a:lnTo>
                  <a:lnTo>
                    <a:pt x="409353" y="426358"/>
                  </a:lnTo>
                  <a:lnTo>
                    <a:pt x="441106" y="429147"/>
                  </a:lnTo>
                  <a:lnTo>
                    <a:pt x="461846" y="427313"/>
                  </a:lnTo>
                  <a:lnTo>
                    <a:pt x="499078" y="412641"/>
                  </a:lnTo>
                  <a:lnTo>
                    <a:pt x="529375" y="384518"/>
                  </a:lnTo>
                  <a:lnTo>
                    <a:pt x="547129" y="331336"/>
                  </a:lnTo>
                  <a:lnTo>
                    <a:pt x="546764" y="321940"/>
                  </a:lnTo>
                  <a:lnTo>
                    <a:pt x="533391" y="277694"/>
                  </a:lnTo>
                  <a:lnTo>
                    <a:pt x="504324" y="248659"/>
                  </a:lnTo>
                  <a:lnTo>
                    <a:pt x="455236" y="231997"/>
                  </a:lnTo>
                  <a:lnTo>
                    <a:pt x="386353" y="229856"/>
                  </a:lnTo>
                  <a:lnTo>
                    <a:pt x="391492" y="199255"/>
                  </a:lnTo>
                  <a:lnTo>
                    <a:pt x="414201" y="145152"/>
                  </a:lnTo>
                  <a:lnTo>
                    <a:pt x="453288" y="100030"/>
                  </a:lnTo>
                  <a:lnTo>
                    <a:pt x="507605" y="60905"/>
                  </a:lnTo>
                  <a:lnTo>
                    <a:pt x="540404" y="43405"/>
                  </a:lnTo>
                  <a:lnTo>
                    <a:pt x="513439" y="0"/>
                  </a:lnTo>
                  <a:close/>
                </a:path>
              </a:pathLst>
            </a:custGeom>
            <a:solidFill>
              <a:srgbClr val="FFFFFF">
                <a:alpha val="59999"/>
              </a:srgbClr>
            </a:solidFill>
          </p:spPr>
          <p:txBody>
            <a:bodyPr wrap="square" lIns="0" tIns="0" rIns="0" bIns="0" rtlCol="0"/>
            <a:lstStyle/>
            <a:p>
              <a:endParaRPr/>
            </a:p>
          </p:txBody>
        </p:sp>
        <p:sp>
          <p:nvSpPr>
            <p:cNvPr id="30" name="object 4">
              <a:extLst>
                <a:ext uri="{FF2B5EF4-FFF2-40B4-BE49-F238E27FC236}">
                  <a16:creationId xmlns:a16="http://schemas.microsoft.com/office/drawing/2014/main" id="{80BFAB96-E03B-3844-977B-04250154E710}"/>
                </a:ext>
              </a:extLst>
            </p:cNvPr>
            <p:cNvSpPr/>
            <p:nvPr/>
          </p:nvSpPr>
          <p:spPr>
            <a:xfrm>
              <a:off x="7848600" y="4739038"/>
              <a:ext cx="547370" cy="429259"/>
            </a:xfrm>
            <a:custGeom>
              <a:avLst/>
              <a:gdLst/>
              <a:ahLst/>
              <a:cxnLst/>
              <a:rect l="l" t="t" r="r" b="b"/>
              <a:pathLst>
                <a:path w="547369" h="429260">
                  <a:moveTo>
                    <a:pt x="407405" y="0"/>
                  </a:moveTo>
                  <a:lnTo>
                    <a:pt x="367339" y="7336"/>
                  </a:lnTo>
                  <a:lnTo>
                    <a:pt x="332940" y="29342"/>
                  </a:lnTo>
                  <a:lnTo>
                    <a:pt x="309270" y="61132"/>
                  </a:lnTo>
                  <a:lnTo>
                    <a:pt x="301376" y="97811"/>
                  </a:lnTo>
                  <a:lnTo>
                    <a:pt x="301742" y="107206"/>
                  </a:lnTo>
                  <a:lnTo>
                    <a:pt x="315115" y="151452"/>
                  </a:lnTo>
                  <a:lnTo>
                    <a:pt x="344183" y="180487"/>
                  </a:lnTo>
                  <a:lnTo>
                    <a:pt x="393275" y="197150"/>
                  </a:lnTo>
                  <a:lnTo>
                    <a:pt x="427789" y="199290"/>
                  </a:lnTo>
                  <a:lnTo>
                    <a:pt x="462158" y="199290"/>
                  </a:lnTo>
                  <a:lnTo>
                    <a:pt x="457019" y="229891"/>
                  </a:lnTo>
                  <a:lnTo>
                    <a:pt x="434310" y="283994"/>
                  </a:lnTo>
                  <a:lnTo>
                    <a:pt x="395221" y="329116"/>
                  </a:lnTo>
                  <a:lnTo>
                    <a:pt x="340903" y="368241"/>
                  </a:lnTo>
                  <a:lnTo>
                    <a:pt x="308102" y="385741"/>
                  </a:lnTo>
                  <a:lnTo>
                    <a:pt x="335066" y="429147"/>
                  </a:lnTo>
                  <a:lnTo>
                    <a:pt x="377303" y="407633"/>
                  </a:lnTo>
                  <a:lnTo>
                    <a:pt x="416357" y="381612"/>
                  </a:lnTo>
                  <a:lnTo>
                    <a:pt x="452231" y="351084"/>
                  </a:lnTo>
                  <a:lnTo>
                    <a:pt x="484927" y="316050"/>
                  </a:lnTo>
                  <a:lnTo>
                    <a:pt x="512144" y="278833"/>
                  </a:lnTo>
                  <a:lnTo>
                    <a:pt x="531582" y="241772"/>
                  </a:lnTo>
                  <a:lnTo>
                    <a:pt x="543243" y="204866"/>
                  </a:lnTo>
                  <a:lnTo>
                    <a:pt x="547129" y="168113"/>
                  </a:lnTo>
                  <a:lnTo>
                    <a:pt x="544871" y="130823"/>
                  </a:lnTo>
                  <a:lnTo>
                    <a:pt x="526797" y="69077"/>
                  </a:lnTo>
                  <a:lnTo>
                    <a:pt x="490943" y="25103"/>
                  </a:lnTo>
                  <a:lnTo>
                    <a:pt x="439158" y="2789"/>
                  </a:lnTo>
                  <a:lnTo>
                    <a:pt x="407405" y="0"/>
                  </a:lnTo>
                  <a:close/>
                </a:path>
                <a:path w="547369" h="429260">
                  <a:moveTo>
                    <a:pt x="106028" y="0"/>
                  </a:moveTo>
                  <a:lnTo>
                    <a:pt x="65960" y="7336"/>
                  </a:lnTo>
                  <a:lnTo>
                    <a:pt x="31558" y="29342"/>
                  </a:lnTo>
                  <a:lnTo>
                    <a:pt x="7893" y="61132"/>
                  </a:lnTo>
                  <a:lnTo>
                    <a:pt x="0" y="97811"/>
                  </a:lnTo>
                  <a:lnTo>
                    <a:pt x="364" y="107206"/>
                  </a:lnTo>
                  <a:lnTo>
                    <a:pt x="13738" y="151452"/>
                  </a:lnTo>
                  <a:lnTo>
                    <a:pt x="42805" y="180487"/>
                  </a:lnTo>
                  <a:lnTo>
                    <a:pt x="91893" y="197150"/>
                  </a:lnTo>
                  <a:lnTo>
                    <a:pt x="126407" y="199290"/>
                  </a:lnTo>
                  <a:lnTo>
                    <a:pt x="160776" y="199290"/>
                  </a:lnTo>
                  <a:lnTo>
                    <a:pt x="155637" y="229891"/>
                  </a:lnTo>
                  <a:lnTo>
                    <a:pt x="132928" y="283994"/>
                  </a:lnTo>
                  <a:lnTo>
                    <a:pt x="93841" y="329116"/>
                  </a:lnTo>
                  <a:lnTo>
                    <a:pt x="39524" y="368241"/>
                  </a:lnTo>
                  <a:lnTo>
                    <a:pt x="6725" y="385741"/>
                  </a:lnTo>
                  <a:lnTo>
                    <a:pt x="33690" y="429147"/>
                  </a:lnTo>
                  <a:lnTo>
                    <a:pt x="75927" y="407633"/>
                  </a:lnTo>
                  <a:lnTo>
                    <a:pt x="114981" y="381612"/>
                  </a:lnTo>
                  <a:lnTo>
                    <a:pt x="150855" y="351084"/>
                  </a:lnTo>
                  <a:lnTo>
                    <a:pt x="183550" y="316050"/>
                  </a:lnTo>
                  <a:lnTo>
                    <a:pt x="210764" y="278833"/>
                  </a:lnTo>
                  <a:lnTo>
                    <a:pt x="230200" y="241772"/>
                  </a:lnTo>
                  <a:lnTo>
                    <a:pt x="241861" y="204866"/>
                  </a:lnTo>
                  <a:lnTo>
                    <a:pt x="245747" y="168113"/>
                  </a:lnTo>
                  <a:lnTo>
                    <a:pt x="243489" y="130823"/>
                  </a:lnTo>
                  <a:lnTo>
                    <a:pt x="225415" y="69077"/>
                  </a:lnTo>
                  <a:lnTo>
                    <a:pt x="189561" y="25103"/>
                  </a:lnTo>
                  <a:lnTo>
                    <a:pt x="137778" y="2789"/>
                  </a:lnTo>
                  <a:lnTo>
                    <a:pt x="106028" y="0"/>
                  </a:lnTo>
                  <a:close/>
                </a:path>
              </a:pathLst>
            </a:custGeom>
            <a:solidFill>
              <a:srgbClr val="FFFFFF">
                <a:alpha val="59999"/>
              </a:srgbClr>
            </a:solidFill>
          </p:spPr>
          <p:txBody>
            <a:bodyPr wrap="square" lIns="0" tIns="0" rIns="0" bIns="0" rtlCol="0"/>
            <a:lstStyle/>
            <a:p>
              <a:endParaRPr/>
            </a:p>
          </p:txBody>
        </p:sp>
        <p:grpSp>
          <p:nvGrpSpPr>
            <p:cNvPr id="31" name="object 5">
              <a:extLst>
                <a:ext uri="{FF2B5EF4-FFF2-40B4-BE49-F238E27FC236}">
                  <a16:creationId xmlns:a16="http://schemas.microsoft.com/office/drawing/2014/main" id="{793C17EB-E367-FC4F-A37B-357A626B6A54}"/>
                </a:ext>
              </a:extLst>
            </p:cNvPr>
            <p:cNvGrpSpPr/>
            <p:nvPr/>
          </p:nvGrpSpPr>
          <p:grpSpPr>
            <a:xfrm>
              <a:off x="9601200" y="1706039"/>
              <a:ext cx="1761489" cy="1761489"/>
              <a:chOff x="14220232" y="392658"/>
              <a:chExt cx="1761489" cy="1761489"/>
            </a:xfrm>
          </p:grpSpPr>
          <p:pic>
            <p:nvPicPr>
              <p:cNvPr id="32" name="object 6">
                <a:extLst>
                  <a:ext uri="{FF2B5EF4-FFF2-40B4-BE49-F238E27FC236}">
                    <a16:creationId xmlns:a16="http://schemas.microsoft.com/office/drawing/2014/main" id="{D7FBF31C-3CA5-E64A-AC4C-EF3882480CD6}"/>
                  </a:ext>
                </a:extLst>
              </p:cNvPr>
              <p:cNvPicPr/>
              <p:nvPr/>
            </p:nvPicPr>
            <p:blipFill>
              <a:blip r:embed="rId3" cstate="print"/>
              <a:stretch>
                <a:fillRect/>
              </a:stretch>
            </p:blipFill>
            <p:spPr>
              <a:xfrm>
                <a:off x="14228647" y="401072"/>
                <a:ext cx="1744518" cy="1744524"/>
              </a:xfrm>
              <a:prstGeom prst="rect">
                <a:avLst/>
              </a:prstGeom>
            </p:spPr>
          </p:pic>
          <p:sp>
            <p:nvSpPr>
              <p:cNvPr id="33" name="object 7">
                <a:extLst>
                  <a:ext uri="{FF2B5EF4-FFF2-40B4-BE49-F238E27FC236}">
                    <a16:creationId xmlns:a16="http://schemas.microsoft.com/office/drawing/2014/main" id="{5C343903-E06F-F74F-BFF1-1ADA1212DD67}"/>
                  </a:ext>
                </a:extLst>
              </p:cNvPr>
              <p:cNvSpPr/>
              <p:nvPr/>
            </p:nvSpPr>
            <p:spPr>
              <a:xfrm>
                <a:off x="14228646" y="401072"/>
                <a:ext cx="1744980" cy="1744980"/>
              </a:xfrm>
              <a:custGeom>
                <a:avLst/>
                <a:gdLst/>
                <a:ahLst/>
                <a:cxnLst/>
                <a:rect l="l" t="t" r="r" b="b"/>
                <a:pathLst>
                  <a:path w="1744980" h="1744980">
                    <a:moveTo>
                      <a:pt x="872262" y="1744524"/>
                    </a:moveTo>
                    <a:lnTo>
                      <a:pt x="920120" y="1743233"/>
                    </a:lnTo>
                    <a:lnTo>
                      <a:pt x="967304" y="1739405"/>
                    </a:lnTo>
                    <a:lnTo>
                      <a:pt x="1013747" y="1733107"/>
                    </a:lnTo>
                    <a:lnTo>
                      <a:pt x="1059382" y="1724405"/>
                    </a:lnTo>
                    <a:lnTo>
                      <a:pt x="1104143" y="1713366"/>
                    </a:lnTo>
                    <a:lnTo>
                      <a:pt x="1147963" y="1700055"/>
                    </a:lnTo>
                    <a:lnTo>
                      <a:pt x="1190777" y="1684540"/>
                    </a:lnTo>
                    <a:lnTo>
                      <a:pt x="1232516" y="1666887"/>
                    </a:lnTo>
                    <a:lnTo>
                      <a:pt x="1273116" y="1647163"/>
                    </a:lnTo>
                    <a:lnTo>
                      <a:pt x="1312508" y="1625434"/>
                    </a:lnTo>
                    <a:lnTo>
                      <a:pt x="1350628" y="1601767"/>
                    </a:lnTo>
                    <a:lnTo>
                      <a:pt x="1387408" y="1576227"/>
                    </a:lnTo>
                    <a:lnTo>
                      <a:pt x="1422781" y="1548883"/>
                    </a:lnTo>
                    <a:lnTo>
                      <a:pt x="1456682" y="1519799"/>
                    </a:lnTo>
                    <a:lnTo>
                      <a:pt x="1489044" y="1489044"/>
                    </a:lnTo>
                    <a:lnTo>
                      <a:pt x="1519799" y="1456682"/>
                    </a:lnTo>
                    <a:lnTo>
                      <a:pt x="1548883" y="1422781"/>
                    </a:lnTo>
                    <a:lnTo>
                      <a:pt x="1576227" y="1387408"/>
                    </a:lnTo>
                    <a:lnTo>
                      <a:pt x="1601767" y="1350628"/>
                    </a:lnTo>
                    <a:lnTo>
                      <a:pt x="1625434" y="1312508"/>
                    </a:lnTo>
                    <a:lnTo>
                      <a:pt x="1647163" y="1273116"/>
                    </a:lnTo>
                    <a:lnTo>
                      <a:pt x="1666887" y="1232516"/>
                    </a:lnTo>
                    <a:lnTo>
                      <a:pt x="1684540" y="1190777"/>
                    </a:lnTo>
                    <a:lnTo>
                      <a:pt x="1700055" y="1147963"/>
                    </a:lnTo>
                    <a:lnTo>
                      <a:pt x="1713366" y="1104143"/>
                    </a:lnTo>
                    <a:lnTo>
                      <a:pt x="1724405" y="1059382"/>
                    </a:lnTo>
                    <a:lnTo>
                      <a:pt x="1733107" y="1013747"/>
                    </a:lnTo>
                    <a:lnTo>
                      <a:pt x="1739405" y="967304"/>
                    </a:lnTo>
                    <a:lnTo>
                      <a:pt x="1743233" y="920120"/>
                    </a:lnTo>
                    <a:lnTo>
                      <a:pt x="1744524" y="872262"/>
                    </a:lnTo>
                    <a:lnTo>
                      <a:pt x="1743233" y="824403"/>
                    </a:lnTo>
                    <a:lnTo>
                      <a:pt x="1739405" y="777219"/>
                    </a:lnTo>
                    <a:lnTo>
                      <a:pt x="1733107" y="730777"/>
                    </a:lnTo>
                    <a:lnTo>
                      <a:pt x="1724405" y="685141"/>
                    </a:lnTo>
                    <a:lnTo>
                      <a:pt x="1713366" y="640380"/>
                    </a:lnTo>
                    <a:lnTo>
                      <a:pt x="1700055" y="596560"/>
                    </a:lnTo>
                    <a:lnTo>
                      <a:pt x="1684540" y="553747"/>
                    </a:lnTo>
                    <a:lnTo>
                      <a:pt x="1666887" y="512007"/>
                    </a:lnTo>
                    <a:lnTo>
                      <a:pt x="1647163" y="471408"/>
                    </a:lnTo>
                    <a:lnTo>
                      <a:pt x="1625434" y="432015"/>
                    </a:lnTo>
                    <a:lnTo>
                      <a:pt x="1601767" y="393895"/>
                    </a:lnTo>
                    <a:lnTo>
                      <a:pt x="1576227" y="357116"/>
                    </a:lnTo>
                    <a:lnTo>
                      <a:pt x="1548883" y="321742"/>
                    </a:lnTo>
                    <a:lnTo>
                      <a:pt x="1519799" y="287841"/>
                    </a:lnTo>
                    <a:lnTo>
                      <a:pt x="1489044" y="255480"/>
                    </a:lnTo>
                    <a:lnTo>
                      <a:pt x="1456682" y="224724"/>
                    </a:lnTo>
                    <a:lnTo>
                      <a:pt x="1422781" y="195641"/>
                    </a:lnTo>
                    <a:lnTo>
                      <a:pt x="1387408" y="168296"/>
                    </a:lnTo>
                    <a:lnTo>
                      <a:pt x="1350628" y="142757"/>
                    </a:lnTo>
                    <a:lnTo>
                      <a:pt x="1312508" y="119089"/>
                    </a:lnTo>
                    <a:lnTo>
                      <a:pt x="1273116" y="97360"/>
                    </a:lnTo>
                    <a:lnTo>
                      <a:pt x="1232516" y="77636"/>
                    </a:lnTo>
                    <a:lnTo>
                      <a:pt x="1190777" y="59983"/>
                    </a:lnTo>
                    <a:lnTo>
                      <a:pt x="1147963" y="44468"/>
                    </a:lnTo>
                    <a:lnTo>
                      <a:pt x="1104143" y="31158"/>
                    </a:lnTo>
                    <a:lnTo>
                      <a:pt x="1059382" y="20118"/>
                    </a:lnTo>
                    <a:lnTo>
                      <a:pt x="1013747" y="11416"/>
                    </a:lnTo>
                    <a:lnTo>
                      <a:pt x="967304" y="5118"/>
                    </a:lnTo>
                    <a:lnTo>
                      <a:pt x="920120" y="1290"/>
                    </a:lnTo>
                    <a:lnTo>
                      <a:pt x="872262" y="0"/>
                    </a:lnTo>
                    <a:lnTo>
                      <a:pt x="824403" y="1290"/>
                    </a:lnTo>
                    <a:lnTo>
                      <a:pt x="777219" y="5118"/>
                    </a:lnTo>
                    <a:lnTo>
                      <a:pt x="730777" y="11416"/>
                    </a:lnTo>
                    <a:lnTo>
                      <a:pt x="685141" y="20118"/>
                    </a:lnTo>
                    <a:lnTo>
                      <a:pt x="640380" y="31158"/>
                    </a:lnTo>
                    <a:lnTo>
                      <a:pt x="596560" y="44468"/>
                    </a:lnTo>
                    <a:lnTo>
                      <a:pt x="553747" y="59983"/>
                    </a:lnTo>
                    <a:lnTo>
                      <a:pt x="512007" y="77636"/>
                    </a:lnTo>
                    <a:lnTo>
                      <a:pt x="471408" y="97360"/>
                    </a:lnTo>
                    <a:lnTo>
                      <a:pt x="432015" y="119089"/>
                    </a:lnTo>
                    <a:lnTo>
                      <a:pt x="393895" y="142757"/>
                    </a:lnTo>
                    <a:lnTo>
                      <a:pt x="357116" y="168296"/>
                    </a:lnTo>
                    <a:lnTo>
                      <a:pt x="321742" y="195641"/>
                    </a:lnTo>
                    <a:lnTo>
                      <a:pt x="287841" y="224724"/>
                    </a:lnTo>
                    <a:lnTo>
                      <a:pt x="255480" y="255480"/>
                    </a:lnTo>
                    <a:lnTo>
                      <a:pt x="224724" y="287841"/>
                    </a:lnTo>
                    <a:lnTo>
                      <a:pt x="195641" y="321742"/>
                    </a:lnTo>
                    <a:lnTo>
                      <a:pt x="168296" y="357116"/>
                    </a:lnTo>
                    <a:lnTo>
                      <a:pt x="142757" y="393895"/>
                    </a:lnTo>
                    <a:lnTo>
                      <a:pt x="119089" y="432015"/>
                    </a:lnTo>
                    <a:lnTo>
                      <a:pt x="97360" y="471408"/>
                    </a:lnTo>
                    <a:lnTo>
                      <a:pt x="77636" y="512007"/>
                    </a:lnTo>
                    <a:lnTo>
                      <a:pt x="59983" y="553747"/>
                    </a:lnTo>
                    <a:lnTo>
                      <a:pt x="44468" y="596560"/>
                    </a:lnTo>
                    <a:lnTo>
                      <a:pt x="31158" y="640380"/>
                    </a:lnTo>
                    <a:lnTo>
                      <a:pt x="20118" y="685141"/>
                    </a:lnTo>
                    <a:lnTo>
                      <a:pt x="11416" y="730777"/>
                    </a:lnTo>
                    <a:lnTo>
                      <a:pt x="5118" y="777219"/>
                    </a:lnTo>
                    <a:lnTo>
                      <a:pt x="1290" y="824403"/>
                    </a:lnTo>
                    <a:lnTo>
                      <a:pt x="0" y="872262"/>
                    </a:lnTo>
                    <a:lnTo>
                      <a:pt x="1290" y="920120"/>
                    </a:lnTo>
                    <a:lnTo>
                      <a:pt x="5118" y="967304"/>
                    </a:lnTo>
                    <a:lnTo>
                      <a:pt x="11416" y="1013747"/>
                    </a:lnTo>
                    <a:lnTo>
                      <a:pt x="20118" y="1059382"/>
                    </a:lnTo>
                    <a:lnTo>
                      <a:pt x="31158" y="1104143"/>
                    </a:lnTo>
                    <a:lnTo>
                      <a:pt x="44468" y="1147963"/>
                    </a:lnTo>
                    <a:lnTo>
                      <a:pt x="59983" y="1190777"/>
                    </a:lnTo>
                    <a:lnTo>
                      <a:pt x="77636" y="1232516"/>
                    </a:lnTo>
                    <a:lnTo>
                      <a:pt x="97360" y="1273116"/>
                    </a:lnTo>
                    <a:lnTo>
                      <a:pt x="119089" y="1312508"/>
                    </a:lnTo>
                    <a:lnTo>
                      <a:pt x="142757" y="1350628"/>
                    </a:lnTo>
                    <a:lnTo>
                      <a:pt x="168296" y="1387408"/>
                    </a:lnTo>
                    <a:lnTo>
                      <a:pt x="195641" y="1422781"/>
                    </a:lnTo>
                    <a:lnTo>
                      <a:pt x="224724" y="1456682"/>
                    </a:lnTo>
                    <a:lnTo>
                      <a:pt x="255480" y="1489044"/>
                    </a:lnTo>
                    <a:lnTo>
                      <a:pt x="287841" y="1519799"/>
                    </a:lnTo>
                    <a:lnTo>
                      <a:pt x="321742" y="1548883"/>
                    </a:lnTo>
                    <a:lnTo>
                      <a:pt x="357116" y="1576227"/>
                    </a:lnTo>
                    <a:lnTo>
                      <a:pt x="393895" y="1601767"/>
                    </a:lnTo>
                    <a:lnTo>
                      <a:pt x="432015" y="1625434"/>
                    </a:lnTo>
                    <a:lnTo>
                      <a:pt x="471408" y="1647163"/>
                    </a:lnTo>
                    <a:lnTo>
                      <a:pt x="512007" y="1666887"/>
                    </a:lnTo>
                    <a:lnTo>
                      <a:pt x="553747" y="1684540"/>
                    </a:lnTo>
                    <a:lnTo>
                      <a:pt x="596560" y="1700055"/>
                    </a:lnTo>
                    <a:lnTo>
                      <a:pt x="640380" y="1713366"/>
                    </a:lnTo>
                    <a:lnTo>
                      <a:pt x="685141" y="1724405"/>
                    </a:lnTo>
                    <a:lnTo>
                      <a:pt x="730777" y="1733107"/>
                    </a:lnTo>
                    <a:lnTo>
                      <a:pt x="777219" y="1739405"/>
                    </a:lnTo>
                    <a:lnTo>
                      <a:pt x="824403" y="1743233"/>
                    </a:lnTo>
                    <a:lnTo>
                      <a:pt x="872262" y="1744524"/>
                    </a:lnTo>
                    <a:close/>
                  </a:path>
                </a:pathLst>
              </a:custGeom>
              <a:ln w="16828">
                <a:solidFill>
                  <a:srgbClr val="FFFFFF"/>
                </a:solidFill>
              </a:ln>
            </p:spPr>
            <p:txBody>
              <a:bodyPr wrap="square" lIns="0" tIns="0" rIns="0" bIns="0" rtlCol="0"/>
              <a:lstStyle/>
              <a:p>
                <a:endParaRPr/>
              </a:p>
            </p:txBody>
          </p:sp>
        </p:grpSp>
        <p:sp>
          <p:nvSpPr>
            <p:cNvPr id="34" name="object 8">
              <a:extLst>
                <a:ext uri="{FF2B5EF4-FFF2-40B4-BE49-F238E27FC236}">
                  <a16:creationId xmlns:a16="http://schemas.microsoft.com/office/drawing/2014/main" id="{0BA62C3F-41FC-894E-8625-D51F6E8452AE}"/>
                </a:ext>
              </a:extLst>
            </p:cNvPr>
            <p:cNvSpPr txBox="1"/>
            <p:nvPr/>
          </p:nvSpPr>
          <p:spPr>
            <a:xfrm>
              <a:off x="2651440" y="5785183"/>
              <a:ext cx="8982710" cy="227965"/>
            </a:xfrm>
            <a:prstGeom prst="rect">
              <a:avLst/>
            </a:prstGeom>
          </p:spPr>
          <p:txBody>
            <a:bodyPr vert="horz" wrap="square" lIns="0" tIns="15875" rIns="0" bIns="0" rtlCol="0">
              <a:spAutoFit/>
            </a:bodyPr>
            <a:lstStyle/>
            <a:p>
              <a:pPr marL="12700">
                <a:lnSpc>
                  <a:spcPct val="100000"/>
                </a:lnSpc>
                <a:spcBef>
                  <a:spcPts val="125"/>
                </a:spcBef>
              </a:pPr>
              <a:r>
                <a:rPr sz="1300" b="1" spc="10" dirty="0">
                  <a:solidFill>
                    <a:srgbClr val="FFFFFF"/>
                  </a:solidFill>
                  <a:latin typeface="Avenir Next"/>
                  <a:cs typeface="Avenir Next"/>
                </a:rPr>
                <a:t>– </a:t>
              </a:r>
              <a:r>
                <a:rPr sz="1300" b="1" spc="15" dirty="0">
                  <a:solidFill>
                    <a:srgbClr val="FFFFFF"/>
                  </a:solidFill>
                  <a:latin typeface="Avenir Next"/>
                  <a:cs typeface="Avenir Next"/>
                </a:rPr>
                <a:t>DR </a:t>
              </a:r>
              <a:r>
                <a:rPr sz="1300" b="1" dirty="0">
                  <a:solidFill>
                    <a:srgbClr val="FFFFFF"/>
                  </a:solidFill>
                  <a:latin typeface="Avenir Next"/>
                  <a:cs typeface="Avenir Next"/>
                </a:rPr>
                <a:t>DAVID</a:t>
              </a:r>
              <a:r>
                <a:rPr sz="1300" b="1" spc="15" dirty="0">
                  <a:solidFill>
                    <a:srgbClr val="FFFFFF"/>
                  </a:solidFill>
                  <a:latin typeface="Avenir Next"/>
                  <a:cs typeface="Avenir Next"/>
                </a:rPr>
                <a:t> </a:t>
              </a:r>
              <a:r>
                <a:rPr sz="1300" b="1" spc="10" dirty="0">
                  <a:solidFill>
                    <a:srgbClr val="FFFFFF"/>
                  </a:solidFill>
                  <a:latin typeface="Avenir Next"/>
                  <a:cs typeface="Avenir Next"/>
                </a:rPr>
                <a:t>KRAUSE,</a:t>
              </a:r>
              <a:r>
                <a:rPr sz="1300" b="1" spc="-30" dirty="0">
                  <a:solidFill>
                    <a:srgbClr val="FFFFFF"/>
                  </a:solidFill>
                  <a:latin typeface="Avenir Next"/>
                  <a:cs typeface="Avenir Next"/>
                </a:rPr>
                <a:t> </a:t>
              </a:r>
              <a:r>
                <a:rPr sz="1300" b="1" spc="5" dirty="0">
                  <a:solidFill>
                    <a:srgbClr val="FFFFFF"/>
                  </a:solidFill>
                  <a:latin typeface="Avenir Next"/>
                  <a:cs typeface="Avenir Next"/>
                </a:rPr>
                <a:t>DIRECTOR</a:t>
              </a:r>
              <a:r>
                <a:rPr sz="1300" b="1" spc="15" dirty="0">
                  <a:solidFill>
                    <a:srgbClr val="FFFFFF"/>
                  </a:solidFill>
                  <a:latin typeface="Avenir Next"/>
                  <a:cs typeface="Avenir Next"/>
                </a:rPr>
                <a:t> OF MARQUETTE</a:t>
              </a:r>
              <a:r>
                <a:rPr sz="1300" b="1" spc="10" dirty="0">
                  <a:solidFill>
                    <a:srgbClr val="FFFFFF"/>
                  </a:solidFill>
                  <a:latin typeface="Avenir Next"/>
                  <a:cs typeface="Avenir Next"/>
                </a:rPr>
                <a:t> UNIVERSITY’S</a:t>
              </a:r>
              <a:r>
                <a:rPr sz="1300" b="1" spc="-10" dirty="0">
                  <a:solidFill>
                    <a:srgbClr val="FFFFFF"/>
                  </a:solidFill>
                  <a:latin typeface="Avenir Next"/>
                  <a:cs typeface="Avenir Next"/>
                </a:rPr>
                <a:t> </a:t>
              </a:r>
              <a:r>
                <a:rPr sz="1300" b="1" spc="15" dirty="0">
                  <a:solidFill>
                    <a:srgbClr val="FFFFFF"/>
                  </a:solidFill>
                  <a:latin typeface="Avenir Next"/>
                  <a:cs typeface="Avenir Next"/>
                </a:rPr>
                <a:t>AIM PROGRAM</a:t>
              </a:r>
              <a:r>
                <a:rPr sz="1300" b="1" spc="-15" dirty="0">
                  <a:solidFill>
                    <a:srgbClr val="FFFFFF"/>
                  </a:solidFill>
                  <a:latin typeface="Avenir Next"/>
                  <a:cs typeface="Avenir Next"/>
                </a:rPr>
                <a:t> </a:t>
              </a:r>
              <a:r>
                <a:rPr sz="1300" b="1" spc="15" dirty="0">
                  <a:solidFill>
                    <a:srgbClr val="FFFFFF"/>
                  </a:solidFill>
                  <a:latin typeface="Avenir Next"/>
                  <a:cs typeface="Avenir Next"/>
                </a:rPr>
                <a:t>AND</a:t>
              </a:r>
              <a:r>
                <a:rPr sz="1300" b="1" spc="-10" dirty="0">
                  <a:solidFill>
                    <a:srgbClr val="FFFFFF"/>
                  </a:solidFill>
                  <a:latin typeface="Avenir Next"/>
                  <a:cs typeface="Avenir Next"/>
                </a:rPr>
                <a:t> </a:t>
              </a:r>
              <a:r>
                <a:rPr sz="1300" b="1" spc="5" dirty="0">
                  <a:solidFill>
                    <a:srgbClr val="FFFFFF"/>
                  </a:solidFill>
                  <a:latin typeface="Avenir Next"/>
                  <a:cs typeface="Avenir Next"/>
                </a:rPr>
                <a:t>ASSOCIATE</a:t>
              </a:r>
              <a:r>
                <a:rPr sz="1300" b="1" spc="15" dirty="0">
                  <a:solidFill>
                    <a:srgbClr val="FFFFFF"/>
                  </a:solidFill>
                  <a:latin typeface="Avenir Next"/>
                  <a:cs typeface="Avenir Next"/>
                </a:rPr>
                <a:t> PROFESSOR</a:t>
              </a:r>
              <a:endParaRPr sz="1300" dirty="0">
                <a:latin typeface="Avenir Next"/>
                <a:cs typeface="Avenir Next"/>
              </a:endParaRPr>
            </a:p>
          </p:txBody>
        </p:sp>
      </p:grpSp>
    </p:spTree>
    <p:extLst>
      <p:ext uri="{BB962C8B-B14F-4D97-AF65-F5344CB8AC3E}">
        <p14:creationId xmlns:p14="http://schemas.microsoft.com/office/powerpoint/2010/main" val="60615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D6FB60B-E008-FC4E-97F0-E96D502E5907}"/>
              </a:ext>
            </a:extLst>
          </p:cNvPr>
          <p:cNvSpPr/>
          <p:nvPr/>
        </p:nvSpPr>
        <p:spPr>
          <a:xfrm>
            <a:off x="0" y="720000"/>
            <a:ext cx="12192000" cy="6138000"/>
          </a:xfrm>
          <a:prstGeom prst="rect">
            <a:avLst/>
          </a:prstGeom>
          <a:solidFill>
            <a:schemeClr val="tx2"/>
          </a:soli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2" name="object 2"/>
          <p:cNvSpPr txBox="1">
            <a:spLocks noGrp="1"/>
          </p:cNvSpPr>
          <p:nvPr>
            <p:ph type="title"/>
          </p:nvPr>
        </p:nvSpPr>
        <p:spPr>
          <a:xfrm>
            <a:off x="360000" y="216000"/>
            <a:ext cx="10536593" cy="364843"/>
          </a:xfrm>
          <a:prstGeom prst="rect">
            <a:avLst/>
          </a:prstGeom>
        </p:spPr>
        <p:txBody>
          <a:bodyPr vert="horz" wrap="square" lIns="0" tIns="12700" rIns="0" bIns="0" rtlCol="0">
            <a:spAutoFit/>
          </a:bodyPr>
          <a:lstStyle/>
          <a:p>
            <a:pPr marL="12700">
              <a:lnSpc>
                <a:spcPts val="2735"/>
              </a:lnSpc>
              <a:spcBef>
                <a:spcPts val="100"/>
              </a:spcBef>
            </a:pPr>
            <a:r>
              <a:rPr lang="en-US" b="0" dirty="0">
                <a:latin typeface="Avenir Next Medium" panose="020B0503020202020204" pitchFamily="34" charset="0"/>
              </a:rPr>
              <a:t>Don’t take our word for it – this is what the market is saying</a:t>
            </a:r>
            <a:endParaRPr lang="en-US" b="0" kern="1200" dirty="0">
              <a:solidFill>
                <a:schemeClr val="bg1"/>
              </a:solidFill>
              <a:latin typeface="Avenir Next Medium" panose="020B0503020202020204" pitchFamily="34" charset="0"/>
              <a:cs typeface="+mj-cs"/>
            </a:endParaRPr>
          </a:p>
        </p:txBody>
      </p:sp>
      <p:grpSp>
        <p:nvGrpSpPr>
          <p:cNvPr id="17" name="Group 16">
            <a:extLst>
              <a:ext uri="{FF2B5EF4-FFF2-40B4-BE49-F238E27FC236}">
                <a16:creationId xmlns:a16="http://schemas.microsoft.com/office/drawing/2014/main" id="{71C11C77-90EA-E64D-97DF-C37298138815}"/>
              </a:ext>
            </a:extLst>
          </p:cNvPr>
          <p:cNvGrpSpPr/>
          <p:nvPr/>
        </p:nvGrpSpPr>
        <p:grpSpPr>
          <a:xfrm>
            <a:off x="9890947" y="1828299"/>
            <a:ext cx="1744980" cy="1744980"/>
            <a:chOff x="9890947" y="1828299"/>
            <a:chExt cx="1744980" cy="1744980"/>
          </a:xfrm>
        </p:grpSpPr>
        <p:pic>
          <p:nvPicPr>
            <p:cNvPr id="11" name="object 6">
              <a:extLst>
                <a:ext uri="{FF2B5EF4-FFF2-40B4-BE49-F238E27FC236}">
                  <a16:creationId xmlns:a16="http://schemas.microsoft.com/office/drawing/2014/main" id="{374E6352-6749-A64A-A72B-CD31F347327D}"/>
                </a:ext>
              </a:extLst>
            </p:cNvPr>
            <p:cNvPicPr/>
            <p:nvPr/>
          </p:nvPicPr>
          <p:blipFill>
            <a:blip r:embed="rId3" cstate="print"/>
            <a:stretch>
              <a:fillRect/>
            </a:stretch>
          </p:blipFill>
          <p:spPr>
            <a:xfrm>
              <a:off x="9890948" y="1828299"/>
              <a:ext cx="1744518" cy="1744524"/>
            </a:xfrm>
            <a:prstGeom prst="rect">
              <a:avLst/>
            </a:prstGeom>
          </p:spPr>
        </p:pic>
        <p:sp>
          <p:nvSpPr>
            <p:cNvPr id="12" name="object 7">
              <a:extLst>
                <a:ext uri="{FF2B5EF4-FFF2-40B4-BE49-F238E27FC236}">
                  <a16:creationId xmlns:a16="http://schemas.microsoft.com/office/drawing/2014/main" id="{FE661E06-FE82-7447-8259-5A43BE24FFBF}"/>
                </a:ext>
              </a:extLst>
            </p:cNvPr>
            <p:cNvSpPr/>
            <p:nvPr/>
          </p:nvSpPr>
          <p:spPr>
            <a:xfrm>
              <a:off x="9890947" y="1828299"/>
              <a:ext cx="1744980" cy="1744980"/>
            </a:xfrm>
            <a:custGeom>
              <a:avLst/>
              <a:gdLst/>
              <a:ahLst/>
              <a:cxnLst/>
              <a:rect l="l" t="t" r="r" b="b"/>
              <a:pathLst>
                <a:path w="1744980" h="1744980">
                  <a:moveTo>
                    <a:pt x="872262" y="1744524"/>
                  </a:moveTo>
                  <a:lnTo>
                    <a:pt x="920120" y="1743233"/>
                  </a:lnTo>
                  <a:lnTo>
                    <a:pt x="967304" y="1739405"/>
                  </a:lnTo>
                  <a:lnTo>
                    <a:pt x="1013747" y="1733107"/>
                  </a:lnTo>
                  <a:lnTo>
                    <a:pt x="1059382" y="1724405"/>
                  </a:lnTo>
                  <a:lnTo>
                    <a:pt x="1104143" y="1713366"/>
                  </a:lnTo>
                  <a:lnTo>
                    <a:pt x="1147963" y="1700055"/>
                  </a:lnTo>
                  <a:lnTo>
                    <a:pt x="1190777" y="1684540"/>
                  </a:lnTo>
                  <a:lnTo>
                    <a:pt x="1232516" y="1666887"/>
                  </a:lnTo>
                  <a:lnTo>
                    <a:pt x="1273116" y="1647163"/>
                  </a:lnTo>
                  <a:lnTo>
                    <a:pt x="1312508" y="1625434"/>
                  </a:lnTo>
                  <a:lnTo>
                    <a:pt x="1350628" y="1601767"/>
                  </a:lnTo>
                  <a:lnTo>
                    <a:pt x="1387408" y="1576227"/>
                  </a:lnTo>
                  <a:lnTo>
                    <a:pt x="1422781" y="1548883"/>
                  </a:lnTo>
                  <a:lnTo>
                    <a:pt x="1456682" y="1519799"/>
                  </a:lnTo>
                  <a:lnTo>
                    <a:pt x="1489044" y="1489044"/>
                  </a:lnTo>
                  <a:lnTo>
                    <a:pt x="1519799" y="1456682"/>
                  </a:lnTo>
                  <a:lnTo>
                    <a:pt x="1548883" y="1422781"/>
                  </a:lnTo>
                  <a:lnTo>
                    <a:pt x="1576227" y="1387408"/>
                  </a:lnTo>
                  <a:lnTo>
                    <a:pt x="1601767" y="1350628"/>
                  </a:lnTo>
                  <a:lnTo>
                    <a:pt x="1625434" y="1312508"/>
                  </a:lnTo>
                  <a:lnTo>
                    <a:pt x="1647163" y="1273116"/>
                  </a:lnTo>
                  <a:lnTo>
                    <a:pt x="1666887" y="1232516"/>
                  </a:lnTo>
                  <a:lnTo>
                    <a:pt x="1684540" y="1190777"/>
                  </a:lnTo>
                  <a:lnTo>
                    <a:pt x="1700055" y="1147963"/>
                  </a:lnTo>
                  <a:lnTo>
                    <a:pt x="1713366" y="1104143"/>
                  </a:lnTo>
                  <a:lnTo>
                    <a:pt x="1724405" y="1059382"/>
                  </a:lnTo>
                  <a:lnTo>
                    <a:pt x="1733107" y="1013747"/>
                  </a:lnTo>
                  <a:lnTo>
                    <a:pt x="1739405" y="967304"/>
                  </a:lnTo>
                  <a:lnTo>
                    <a:pt x="1743233" y="920120"/>
                  </a:lnTo>
                  <a:lnTo>
                    <a:pt x="1744524" y="872262"/>
                  </a:lnTo>
                  <a:lnTo>
                    <a:pt x="1743233" y="824403"/>
                  </a:lnTo>
                  <a:lnTo>
                    <a:pt x="1739405" y="777219"/>
                  </a:lnTo>
                  <a:lnTo>
                    <a:pt x="1733107" y="730777"/>
                  </a:lnTo>
                  <a:lnTo>
                    <a:pt x="1724405" y="685141"/>
                  </a:lnTo>
                  <a:lnTo>
                    <a:pt x="1713366" y="640380"/>
                  </a:lnTo>
                  <a:lnTo>
                    <a:pt x="1700055" y="596560"/>
                  </a:lnTo>
                  <a:lnTo>
                    <a:pt x="1684540" y="553747"/>
                  </a:lnTo>
                  <a:lnTo>
                    <a:pt x="1666887" y="512007"/>
                  </a:lnTo>
                  <a:lnTo>
                    <a:pt x="1647163" y="471408"/>
                  </a:lnTo>
                  <a:lnTo>
                    <a:pt x="1625434" y="432015"/>
                  </a:lnTo>
                  <a:lnTo>
                    <a:pt x="1601767" y="393895"/>
                  </a:lnTo>
                  <a:lnTo>
                    <a:pt x="1576227" y="357116"/>
                  </a:lnTo>
                  <a:lnTo>
                    <a:pt x="1548883" y="321742"/>
                  </a:lnTo>
                  <a:lnTo>
                    <a:pt x="1519799" y="287841"/>
                  </a:lnTo>
                  <a:lnTo>
                    <a:pt x="1489044" y="255480"/>
                  </a:lnTo>
                  <a:lnTo>
                    <a:pt x="1456682" y="224724"/>
                  </a:lnTo>
                  <a:lnTo>
                    <a:pt x="1422781" y="195641"/>
                  </a:lnTo>
                  <a:lnTo>
                    <a:pt x="1387408" y="168296"/>
                  </a:lnTo>
                  <a:lnTo>
                    <a:pt x="1350628" y="142757"/>
                  </a:lnTo>
                  <a:lnTo>
                    <a:pt x="1312508" y="119089"/>
                  </a:lnTo>
                  <a:lnTo>
                    <a:pt x="1273116" y="97360"/>
                  </a:lnTo>
                  <a:lnTo>
                    <a:pt x="1232516" y="77636"/>
                  </a:lnTo>
                  <a:lnTo>
                    <a:pt x="1190777" y="59983"/>
                  </a:lnTo>
                  <a:lnTo>
                    <a:pt x="1147963" y="44468"/>
                  </a:lnTo>
                  <a:lnTo>
                    <a:pt x="1104143" y="31158"/>
                  </a:lnTo>
                  <a:lnTo>
                    <a:pt x="1059382" y="20118"/>
                  </a:lnTo>
                  <a:lnTo>
                    <a:pt x="1013747" y="11416"/>
                  </a:lnTo>
                  <a:lnTo>
                    <a:pt x="967304" y="5118"/>
                  </a:lnTo>
                  <a:lnTo>
                    <a:pt x="920120" y="1290"/>
                  </a:lnTo>
                  <a:lnTo>
                    <a:pt x="872262" y="0"/>
                  </a:lnTo>
                  <a:lnTo>
                    <a:pt x="824403" y="1290"/>
                  </a:lnTo>
                  <a:lnTo>
                    <a:pt x="777219" y="5118"/>
                  </a:lnTo>
                  <a:lnTo>
                    <a:pt x="730777" y="11416"/>
                  </a:lnTo>
                  <a:lnTo>
                    <a:pt x="685141" y="20118"/>
                  </a:lnTo>
                  <a:lnTo>
                    <a:pt x="640380" y="31158"/>
                  </a:lnTo>
                  <a:lnTo>
                    <a:pt x="596560" y="44468"/>
                  </a:lnTo>
                  <a:lnTo>
                    <a:pt x="553747" y="59983"/>
                  </a:lnTo>
                  <a:lnTo>
                    <a:pt x="512007" y="77636"/>
                  </a:lnTo>
                  <a:lnTo>
                    <a:pt x="471408" y="97360"/>
                  </a:lnTo>
                  <a:lnTo>
                    <a:pt x="432015" y="119089"/>
                  </a:lnTo>
                  <a:lnTo>
                    <a:pt x="393895" y="142757"/>
                  </a:lnTo>
                  <a:lnTo>
                    <a:pt x="357116" y="168296"/>
                  </a:lnTo>
                  <a:lnTo>
                    <a:pt x="321742" y="195641"/>
                  </a:lnTo>
                  <a:lnTo>
                    <a:pt x="287841" y="224724"/>
                  </a:lnTo>
                  <a:lnTo>
                    <a:pt x="255480" y="255480"/>
                  </a:lnTo>
                  <a:lnTo>
                    <a:pt x="224724" y="287841"/>
                  </a:lnTo>
                  <a:lnTo>
                    <a:pt x="195641" y="321742"/>
                  </a:lnTo>
                  <a:lnTo>
                    <a:pt x="168296" y="357116"/>
                  </a:lnTo>
                  <a:lnTo>
                    <a:pt x="142757" y="393895"/>
                  </a:lnTo>
                  <a:lnTo>
                    <a:pt x="119089" y="432015"/>
                  </a:lnTo>
                  <a:lnTo>
                    <a:pt x="97360" y="471408"/>
                  </a:lnTo>
                  <a:lnTo>
                    <a:pt x="77636" y="512007"/>
                  </a:lnTo>
                  <a:lnTo>
                    <a:pt x="59983" y="553747"/>
                  </a:lnTo>
                  <a:lnTo>
                    <a:pt x="44468" y="596560"/>
                  </a:lnTo>
                  <a:lnTo>
                    <a:pt x="31158" y="640380"/>
                  </a:lnTo>
                  <a:lnTo>
                    <a:pt x="20118" y="685141"/>
                  </a:lnTo>
                  <a:lnTo>
                    <a:pt x="11416" y="730777"/>
                  </a:lnTo>
                  <a:lnTo>
                    <a:pt x="5118" y="777219"/>
                  </a:lnTo>
                  <a:lnTo>
                    <a:pt x="1290" y="824403"/>
                  </a:lnTo>
                  <a:lnTo>
                    <a:pt x="0" y="872262"/>
                  </a:lnTo>
                  <a:lnTo>
                    <a:pt x="1290" y="920120"/>
                  </a:lnTo>
                  <a:lnTo>
                    <a:pt x="5118" y="967304"/>
                  </a:lnTo>
                  <a:lnTo>
                    <a:pt x="11416" y="1013747"/>
                  </a:lnTo>
                  <a:lnTo>
                    <a:pt x="20118" y="1059382"/>
                  </a:lnTo>
                  <a:lnTo>
                    <a:pt x="31158" y="1104143"/>
                  </a:lnTo>
                  <a:lnTo>
                    <a:pt x="44468" y="1147963"/>
                  </a:lnTo>
                  <a:lnTo>
                    <a:pt x="59983" y="1190777"/>
                  </a:lnTo>
                  <a:lnTo>
                    <a:pt x="77636" y="1232516"/>
                  </a:lnTo>
                  <a:lnTo>
                    <a:pt x="97360" y="1273116"/>
                  </a:lnTo>
                  <a:lnTo>
                    <a:pt x="119089" y="1312508"/>
                  </a:lnTo>
                  <a:lnTo>
                    <a:pt x="142757" y="1350628"/>
                  </a:lnTo>
                  <a:lnTo>
                    <a:pt x="168296" y="1387408"/>
                  </a:lnTo>
                  <a:lnTo>
                    <a:pt x="195641" y="1422781"/>
                  </a:lnTo>
                  <a:lnTo>
                    <a:pt x="224724" y="1456682"/>
                  </a:lnTo>
                  <a:lnTo>
                    <a:pt x="255480" y="1489044"/>
                  </a:lnTo>
                  <a:lnTo>
                    <a:pt x="287841" y="1519799"/>
                  </a:lnTo>
                  <a:lnTo>
                    <a:pt x="321742" y="1548883"/>
                  </a:lnTo>
                  <a:lnTo>
                    <a:pt x="357116" y="1576227"/>
                  </a:lnTo>
                  <a:lnTo>
                    <a:pt x="393895" y="1601767"/>
                  </a:lnTo>
                  <a:lnTo>
                    <a:pt x="432015" y="1625434"/>
                  </a:lnTo>
                  <a:lnTo>
                    <a:pt x="471408" y="1647163"/>
                  </a:lnTo>
                  <a:lnTo>
                    <a:pt x="512007" y="1666887"/>
                  </a:lnTo>
                  <a:lnTo>
                    <a:pt x="553747" y="1684540"/>
                  </a:lnTo>
                  <a:lnTo>
                    <a:pt x="596560" y="1700055"/>
                  </a:lnTo>
                  <a:lnTo>
                    <a:pt x="640380" y="1713366"/>
                  </a:lnTo>
                  <a:lnTo>
                    <a:pt x="685141" y="1724405"/>
                  </a:lnTo>
                  <a:lnTo>
                    <a:pt x="730777" y="1733107"/>
                  </a:lnTo>
                  <a:lnTo>
                    <a:pt x="777219" y="1739405"/>
                  </a:lnTo>
                  <a:lnTo>
                    <a:pt x="824403" y="1743233"/>
                  </a:lnTo>
                  <a:lnTo>
                    <a:pt x="872262" y="1744524"/>
                  </a:lnTo>
                  <a:close/>
                </a:path>
              </a:pathLst>
            </a:custGeom>
            <a:ln w="16828">
              <a:solidFill>
                <a:srgbClr val="FFFFFF"/>
              </a:solidFill>
            </a:ln>
          </p:spPr>
          <p:txBody>
            <a:bodyPr wrap="square" lIns="0" tIns="0" rIns="0" bIns="0" rtlCol="0"/>
            <a:lstStyle/>
            <a:p>
              <a:endParaRPr/>
            </a:p>
          </p:txBody>
        </p:sp>
      </p:grpSp>
      <p:sp>
        <p:nvSpPr>
          <p:cNvPr id="7" name="object 2">
            <a:extLst>
              <a:ext uri="{FF2B5EF4-FFF2-40B4-BE49-F238E27FC236}">
                <a16:creationId xmlns:a16="http://schemas.microsoft.com/office/drawing/2014/main" id="{BDB93305-D32E-364E-AB95-EC0DFD59837B}"/>
              </a:ext>
            </a:extLst>
          </p:cNvPr>
          <p:cNvSpPr txBox="1">
            <a:spLocks noGrp="1"/>
          </p:cNvSpPr>
          <p:nvPr/>
        </p:nvSpPr>
        <p:spPr>
          <a:xfrm>
            <a:off x="1384378" y="2399212"/>
            <a:ext cx="8064422" cy="1237615"/>
          </a:xfrm>
          <a:prstGeom prst="rect">
            <a:avLst/>
          </a:prstGeom>
        </p:spPr>
        <p:style>
          <a:lnRef idx="0">
            <a:scrgbClr r="0" g="0" b="0"/>
          </a:lnRef>
          <a:fillRef idx="0">
            <a:scrgbClr r="0" g="0" b="0"/>
          </a:fillRef>
          <a:effectRef idx="0">
            <a:scrgbClr r="0" g="0" b="0"/>
          </a:effectRef>
          <a:fontRef idx="major"/>
        </p:style>
        <p:txBody>
          <a:bodyPr vert="horz" wrap="square" lIns="0" tIns="12065" rIns="0" bIns="0" rtlCol="0">
            <a:spAutoFit/>
          </a:bodyPr>
          <a:lstStyle>
            <a:lvl1pPr>
              <a:defRPr sz="3950" b="1" i="0">
                <a:solidFill>
                  <a:schemeClr val="bg1"/>
                </a:solidFill>
                <a:latin typeface="Avenir Next Demi"/>
                <a:ea typeface="+mj-ea"/>
                <a:cs typeface="Avenir Next Demi"/>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12700" marR="5080">
              <a:lnSpc>
                <a:spcPct val="100600"/>
              </a:lnSpc>
              <a:spcBef>
                <a:spcPts val="95"/>
              </a:spcBef>
            </a:pPr>
            <a:r>
              <a:rPr spc="-15" dirty="0">
                <a:latin typeface="Avenir Next Demi Bold" panose="020B0503020202020204" pitchFamily="34" charset="0"/>
              </a:rPr>
              <a:t>The</a:t>
            </a:r>
            <a:r>
              <a:rPr dirty="0">
                <a:latin typeface="Avenir Next Demi Bold" panose="020B0503020202020204" pitchFamily="34" charset="0"/>
              </a:rPr>
              <a:t> </a:t>
            </a:r>
            <a:r>
              <a:rPr spc="-15" dirty="0">
                <a:latin typeface="Avenir Next Demi Bold" panose="020B0503020202020204" pitchFamily="34" charset="0"/>
              </a:rPr>
              <a:t>key</a:t>
            </a:r>
            <a:r>
              <a:rPr dirty="0">
                <a:latin typeface="Avenir Next Demi Bold" panose="020B0503020202020204" pitchFamily="34" charset="0"/>
              </a:rPr>
              <a:t> </a:t>
            </a:r>
            <a:r>
              <a:rPr spc="10" dirty="0">
                <a:latin typeface="Avenir Next Demi Bold" panose="020B0503020202020204" pitchFamily="34" charset="0"/>
              </a:rPr>
              <a:t>to</a:t>
            </a:r>
            <a:r>
              <a:rPr dirty="0">
                <a:latin typeface="Avenir Next Demi Bold" panose="020B0503020202020204" pitchFamily="34" charset="0"/>
              </a:rPr>
              <a:t> </a:t>
            </a:r>
            <a:r>
              <a:rPr spc="5" dirty="0">
                <a:latin typeface="Avenir Next Demi Bold" panose="020B0503020202020204" pitchFamily="34" charset="0"/>
              </a:rPr>
              <a:t>private</a:t>
            </a:r>
            <a:r>
              <a:rPr dirty="0">
                <a:latin typeface="Avenir Next Demi Bold" panose="020B0503020202020204" pitchFamily="34" charset="0"/>
              </a:rPr>
              <a:t> </a:t>
            </a:r>
            <a:r>
              <a:rPr spc="10" dirty="0">
                <a:latin typeface="Avenir Next Demi Bold" panose="020B0503020202020204" pitchFamily="34" charset="0"/>
              </a:rPr>
              <a:t>equity</a:t>
            </a:r>
            <a:r>
              <a:rPr spc="5" dirty="0">
                <a:latin typeface="Avenir Next Demi Bold" panose="020B0503020202020204" pitchFamily="34" charset="0"/>
              </a:rPr>
              <a:t> </a:t>
            </a:r>
            <a:r>
              <a:rPr dirty="0">
                <a:latin typeface="Avenir Next Demi Bold" panose="020B0503020202020204" pitchFamily="34" charset="0"/>
              </a:rPr>
              <a:t>growth </a:t>
            </a:r>
            <a:r>
              <a:rPr spc="5" dirty="0">
                <a:latin typeface="Avenir Next Demi Bold" panose="020B0503020202020204" pitchFamily="34" charset="0"/>
              </a:rPr>
              <a:t>is</a:t>
            </a:r>
            <a:r>
              <a:rPr dirty="0">
                <a:latin typeface="Avenir Next Demi Bold" panose="020B0503020202020204" pitchFamily="34" charset="0"/>
              </a:rPr>
              <a:t> </a:t>
            </a:r>
            <a:r>
              <a:rPr spc="10" dirty="0">
                <a:latin typeface="Avenir Next Demi Bold" panose="020B0503020202020204" pitchFamily="34" charset="0"/>
              </a:rPr>
              <a:t>the </a:t>
            </a:r>
            <a:r>
              <a:rPr spc="-969" dirty="0">
                <a:latin typeface="Avenir Next Demi Bold" panose="020B0503020202020204" pitchFamily="34" charset="0"/>
              </a:rPr>
              <a:t> </a:t>
            </a:r>
            <a:r>
              <a:rPr spc="15" dirty="0">
                <a:latin typeface="Avenir Next Demi Bold" panose="020B0503020202020204" pitchFamily="34" charset="0"/>
              </a:rPr>
              <a:t>booming</a:t>
            </a:r>
            <a:r>
              <a:rPr dirty="0">
                <a:latin typeface="Avenir Next Demi Bold" panose="020B0503020202020204" pitchFamily="34" charset="0"/>
              </a:rPr>
              <a:t> </a:t>
            </a:r>
            <a:r>
              <a:rPr spc="10" dirty="0">
                <a:latin typeface="Avenir Next Demi Bold" panose="020B0503020202020204" pitchFamily="34" charset="0"/>
              </a:rPr>
              <a:t>secondary</a:t>
            </a:r>
            <a:r>
              <a:rPr dirty="0">
                <a:latin typeface="Avenir Next Demi Bold" panose="020B0503020202020204" pitchFamily="34" charset="0"/>
              </a:rPr>
              <a:t> market</a:t>
            </a:r>
          </a:p>
        </p:txBody>
      </p:sp>
      <p:sp>
        <p:nvSpPr>
          <p:cNvPr id="10" name="object 8">
            <a:extLst>
              <a:ext uri="{FF2B5EF4-FFF2-40B4-BE49-F238E27FC236}">
                <a16:creationId xmlns:a16="http://schemas.microsoft.com/office/drawing/2014/main" id="{4B6DC128-B8BC-5D40-92ED-C07588006985}"/>
              </a:ext>
            </a:extLst>
          </p:cNvPr>
          <p:cNvSpPr txBox="1"/>
          <p:nvPr/>
        </p:nvSpPr>
        <p:spPr>
          <a:xfrm>
            <a:off x="1073933" y="4665412"/>
            <a:ext cx="10582910" cy="227965"/>
          </a:xfrm>
          <a:prstGeom prst="rect">
            <a:avLst/>
          </a:prstGeom>
        </p:spPr>
        <p:style>
          <a:lnRef idx="0">
            <a:scrgbClr r="0" g="0" b="0"/>
          </a:lnRef>
          <a:fillRef idx="0">
            <a:scrgbClr r="0" g="0" b="0"/>
          </a:fillRef>
          <a:effectRef idx="0">
            <a:scrgbClr r="0" g="0" b="0"/>
          </a:effectRef>
          <a:fontRef idx="major"/>
        </p:style>
        <p:txBody>
          <a:bodyPr vert="horz" wrap="square" lIns="0" tIns="15875" rIns="0" bIns="0"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12700">
              <a:lnSpc>
                <a:spcPct val="100000"/>
              </a:lnSpc>
              <a:spcBef>
                <a:spcPts val="125"/>
              </a:spcBef>
            </a:pPr>
            <a:r>
              <a:rPr sz="1300" b="1" spc="10" dirty="0">
                <a:solidFill>
                  <a:srgbClr val="FFFFFF"/>
                </a:solidFill>
                <a:latin typeface="Avenir Next"/>
                <a:cs typeface="Avenir Next"/>
              </a:rPr>
              <a:t>–</a:t>
            </a:r>
            <a:r>
              <a:rPr sz="1300" b="1" spc="-15" dirty="0">
                <a:solidFill>
                  <a:srgbClr val="FFFFFF"/>
                </a:solidFill>
                <a:latin typeface="Avenir Next"/>
                <a:cs typeface="Avenir Next"/>
              </a:rPr>
              <a:t> </a:t>
            </a:r>
            <a:r>
              <a:rPr sz="1300" b="1" spc="10" dirty="0">
                <a:solidFill>
                  <a:srgbClr val="FFFFFF"/>
                </a:solidFill>
                <a:latin typeface="Avenir Next"/>
                <a:cs typeface="Avenir Next"/>
              </a:rPr>
              <a:t>ANTOINE </a:t>
            </a:r>
            <a:r>
              <a:rPr sz="1300" b="1" spc="15" dirty="0">
                <a:solidFill>
                  <a:srgbClr val="FFFFFF"/>
                </a:solidFill>
                <a:latin typeface="Avenir Next"/>
                <a:cs typeface="Avenir Next"/>
              </a:rPr>
              <a:t>DREAN FORBES</a:t>
            </a:r>
            <a:r>
              <a:rPr sz="1300" b="1" spc="10" dirty="0">
                <a:solidFill>
                  <a:srgbClr val="FFFFFF"/>
                </a:solidFill>
                <a:latin typeface="Avenir Next"/>
                <a:cs typeface="Avenir Next"/>
              </a:rPr>
              <a:t> CONTRIBUTOR</a:t>
            </a:r>
            <a:r>
              <a:rPr sz="1300" b="1" spc="15" dirty="0">
                <a:solidFill>
                  <a:srgbClr val="FFFFFF"/>
                </a:solidFill>
                <a:latin typeface="Avenir Next"/>
                <a:cs typeface="Avenir Next"/>
              </a:rPr>
              <a:t> FOR</a:t>
            </a:r>
            <a:r>
              <a:rPr sz="1300" b="1" spc="10" dirty="0">
                <a:solidFill>
                  <a:srgbClr val="FFFFFF"/>
                </a:solidFill>
                <a:latin typeface="Avenir Next"/>
                <a:cs typeface="Avenir Next"/>
              </a:rPr>
              <a:t> </a:t>
            </a:r>
            <a:r>
              <a:rPr sz="1300" b="1" spc="15" dirty="0">
                <a:solidFill>
                  <a:srgbClr val="FFFFFF"/>
                </a:solidFill>
                <a:latin typeface="Avenir Next"/>
                <a:cs typeface="Avenir Next"/>
              </a:rPr>
              <a:t>HEDGE FUNDS</a:t>
            </a:r>
            <a:r>
              <a:rPr sz="1300" b="1" spc="-15" dirty="0">
                <a:solidFill>
                  <a:srgbClr val="FFFFFF"/>
                </a:solidFill>
                <a:latin typeface="Avenir Next"/>
                <a:cs typeface="Avenir Next"/>
              </a:rPr>
              <a:t> </a:t>
            </a:r>
            <a:r>
              <a:rPr sz="1300" b="1" spc="15" dirty="0">
                <a:solidFill>
                  <a:srgbClr val="FFFFFF"/>
                </a:solidFill>
                <a:latin typeface="Avenir Next"/>
                <a:cs typeface="Avenir Next"/>
              </a:rPr>
              <a:t>AND</a:t>
            </a:r>
            <a:r>
              <a:rPr sz="1300" b="1" spc="10" dirty="0">
                <a:solidFill>
                  <a:srgbClr val="FFFFFF"/>
                </a:solidFill>
                <a:latin typeface="Avenir Next"/>
                <a:cs typeface="Avenir Next"/>
              </a:rPr>
              <a:t> </a:t>
            </a:r>
            <a:r>
              <a:rPr sz="1300" b="1" spc="-5" dirty="0">
                <a:solidFill>
                  <a:srgbClr val="FFFFFF"/>
                </a:solidFill>
                <a:latin typeface="Avenir Next"/>
                <a:cs typeface="Avenir Next"/>
              </a:rPr>
              <a:t>PRIVATE</a:t>
            </a:r>
            <a:r>
              <a:rPr sz="1300" b="1" spc="15" dirty="0">
                <a:solidFill>
                  <a:srgbClr val="FFFFFF"/>
                </a:solidFill>
                <a:latin typeface="Avenir Next"/>
                <a:cs typeface="Avenir Next"/>
              </a:rPr>
              <a:t> </a:t>
            </a:r>
            <a:r>
              <a:rPr sz="1300" b="1" spc="10" dirty="0">
                <a:solidFill>
                  <a:srgbClr val="FFFFFF"/>
                </a:solidFill>
                <a:latin typeface="Avenir Next"/>
                <a:cs typeface="Avenir Next"/>
              </a:rPr>
              <a:t>EQUITY</a:t>
            </a:r>
            <a:r>
              <a:rPr sz="1300" b="1" spc="-25" dirty="0">
                <a:solidFill>
                  <a:srgbClr val="FFFFFF"/>
                </a:solidFill>
                <a:latin typeface="Avenir Next"/>
                <a:cs typeface="Avenir Next"/>
              </a:rPr>
              <a:t> STATS</a:t>
            </a:r>
            <a:r>
              <a:rPr sz="1300" b="1" spc="15" dirty="0">
                <a:solidFill>
                  <a:srgbClr val="FFFFFF"/>
                </a:solidFill>
                <a:latin typeface="Avenir Next"/>
                <a:cs typeface="Avenir Next"/>
              </a:rPr>
              <a:t> </a:t>
            </a:r>
            <a:r>
              <a:rPr sz="1300" b="1" spc="20" dirty="0">
                <a:solidFill>
                  <a:srgbClr val="FFFFFF"/>
                </a:solidFill>
                <a:latin typeface="Avenir Next"/>
                <a:cs typeface="Avenir Next"/>
              </a:rPr>
              <a:t>ON</a:t>
            </a:r>
            <a:r>
              <a:rPr sz="1300" b="1" spc="10" dirty="0">
                <a:solidFill>
                  <a:srgbClr val="FFFFFF"/>
                </a:solidFill>
                <a:latin typeface="Avenir Next"/>
                <a:cs typeface="Avenir Next"/>
              </a:rPr>
              <a:t> </a:t>
            </a:r>
            <a:r>
              <a:rPr sz="1300" b="1" spc="15" dirty="0">
                <a:solidFill>
                  <a:srgbClr val="FFFFFF"/>
                </a:solidFill>
                <a:latin typeface="Avenir Next"/>
                <a:cs typeface="Avenir Next"/>
              </a:rPr>
              <a:t>GROWTH OF</a:t>
            </a:r>
            <a:r>
              <a:rPr sz="1300" b="1" spc="10" dirty="0">
                <a:solidFill>
                  <a:srgbClr val="FFFFFF"/>
                </a:solidFill>
                <a:latin typeface="Avenir Next"/>
                <a:cs typeface="Avenir Next"/>
              </a:rPr>
              <a:t> </a:t>
            </a:r>
            <a:r>
              <a:rPr sz="1300" b="1" spc="-5" dirty="0">
                <a:solidFill>
                  <a:srgbClr val="FFFFFF"/>
                </a:solidFill>
                <a:latin typeface="Avenir Next"/>
                <a:cs typeface="Avenir Next"/>
              </a:rPr>
              <a:t>PRIVATE</a:t>
            </a:r>
            <a:r>
              <a:rPr sz="1300" b="1" spc="10" dirty="0">
                <a:solidFill>
                  <a:srgbClr val="FFFFFF"/>
                </a:solidFill>
                <a:latin typeface="Avenir Next"/>
                <a:cs typeface="Avenir Next"/>
              </a:rPr>
              <a:t> </a:t>
            </a:r>
            <a:r>
              <a:rPr sz="1300" b="1" spc="15" dirty="0">
                <a:solidFill>
                  <a:srgbClr val="FFFFFF"/>
                </a:solidFill>
                <a:latin typeface="Avenir Next"/>
                <a:cs typeface="Avenir Next"/>
              </a:rPr>
              <a:t>MARKETS</a:t>
            </a:r>
            <a:endParaRPr sz="1300" dirty="0">
              <a:latin typeface="Avenir Next"/>
              <a:cs typeface="Avenir Next"/>
            </a:endParaRPr>
          </a:p>
        </p:txBody>
      </p:sp>
      <p:sp>
        <p:nvSpPr>
          <p:cNvPr id="20" name="object 3">
            <a:extLst>
              <a:ext uri="{FF2B5EF4-FFF2-40B4-BE49-F238E27FC236}">
                <a16:creationId xmlns:a16="http://schemas.microsoft.com/office/drawing/2014/main" id="{C8196A7E-932F-CB4B-A74F-2BCC3354DF15}"/>
              </a:ext>
            </a:extLst>
          </p:cNvPr>
          <p:cNvSpPr/>
          <p:nvPr/>
        </p:nvSpPr>
        <p:spPr>
          <a:xfrm>
            <a:off x="668545" y="2362396"/>
            <a:ext cx="547370" cy="429259"/>
          </a:xfrm>
          <a:custGeom>
            <a:avLst/>
            <a:gdLst/>
            <a:ahLst/>
            <a:cxnLst/>
            <a:rect l="l" t="t" r="r" b="b"/>
            <a:pathLst>
              <a:path w="547370" h="429259">
                <a:moveTo>
                  <a:pt x="212063" y="0"/>
                </a:moveTo>
                <a:lnTo>
                  <a:pt x="169826" y="21513"/>
                </a:lnTo>
                <a:lnTo>
                  <a:pt x="130772" y="47534"/>
                </a:lnTo>
                <a:lnTo>
                  <a:pt x="94898" y="78062"/>
                </a:lnTo>
                <a:lnTo>
                  <a:pt x="62202" y="113096"/>
                </a:lnTo>
                <a:lnTo>
                  <a:pt x="34985" y="150313"/>
                </a:lnTo>
                <a:lnTo>
                  <a:pt x="15547" y="187374"/>
                </a:lnTo>
                <a:lnTo>
                  <a:pt x="3886" y="224280"/>
                </a:lnTo>
                <a:lnTo>
                  <a:pt x="0" y="261033"/>
                </a:lnTo>
                <a:lnTo>
                  <a:pt x="2259" y="298324"/>
                </a:lnTo>
                <a:lnTo>
                  <a:pt x="20335" y="360070"/>
                </a:lnTo>
                <a:lnTo>
                  <a:pt x="56186" y="404043"/>
                </a:lnTo>
                <a:lnTo>
                  <a:pt x="107971" y="426358"/>
                </a:lnTo>
                <a:lnTo>
                  <a:pt x="139724" y="429147"/>
                </a:lnTo>
                <a:lnTo>
                  <a:pt x="160465" y="427313"/>
                </a:lnTo>
                <a:lnTo>
                  <a:pt x="197699" y="412641"/>
                </a:lnTo>
                <a:lnTo>
                  <a:pt x="227995" y="384518"/>
                </a:lnTo>
                <a:lnTo>
                  <a:pt x="245747" y="331336"/>
                </a:lnTo>
                <a:lnTo>
                  <a:pt x="245383" y="321940"/>
                </a:lnTo>
                <a:lnTo>
                  <a:pt x="232014" y="277694"/>
                </a:lnTo>
                <a:lnTo>
                  <a:pt x="202946" y="248659"/>
                </a:lnTo>
                <a:lnTo>
                  <a:pt x="153854" y="231997"/>
                </a:lnTo>
                <a:lnTo>
                  <a:pt x="84976" y="229856"/>
                </a:lnTo>
                <a:lnTo>
                  <a:pt x="90112" y="199255"/>
                </a:lnTo>
                <a:lnTo>
                  <a:pt x="112819" y="145152"/>
                </a:lnTo>
                <a:lnTo>
                  <a:pt x="151908" y="100030"/>
                </a:lnTo>
                <a:lnTo>
                  <a:pt x="206226" y="60905"/>
                </a:lnTo>
                <a:lnTo>
                  <a:pt x="239027" y="43405"/>
                </a:lnTo>
                <a:lnTo>
                  <a:pt x="212063" y="0"/>
                </a:lnTo>
                <a:close/>
              </a:path>
              <a:path w="547370" h="429259">
                <a:moveTo>
                  <a:pt x="513439" y="0"/>
                </a:moveTo>
                <a:lnTo>
                  <a:pt x="471202" y="21513"/>
                </a:lnTo>
                <a:lnTo>
                  <a:pt x="432148" y="47534"/>
                </a:lnTo>
                <a:lnTo>
                  <a:pt x="396274" y="78062"/>
                </a:lnTo>
                <a:lnTo>
                  <a:pt x="363579" y="113096"/>
                </a:lnTo>
                <a:lnTo>
                  <a:pt x="336365" y="150313"/>
                </a:lnTo>
                <a:lnTo>
                  <a:pt x="316929" y="187374"/>
                </a:lnTo>
                <a:lnTo>
                  <a:pt x="305268" y="224280"/>
                </a:lnTo>
                <a:lnTo>
                  <a:pt x="301382" y="261033"/>
                </a:lnTo>
                <a:lnTo>
                  <a:pt x="303640" y="298324"/>
                </a:lnTo>
                <a:lnTo>
                  <a:pt x="321714" y="360070"/>
                </a:lnTo>
                <a:lnTo>
                  <a:pt x="357568" y="404043"/>
                </a:lnTo>
                <a:lnTo>
                  <a:pt x="409353" y="426358"/>
                </a:lnTo>
                <a:lnTo>
                  <a:pt x="441106" y="429147"/>
                </a:lnTo>
                <a:lnTo>
                  <a:pt x="461846" y="427313"/>
                </a:lnTo>
                <a:lnTo>
                  <a:pt x="499078" y="412641"/>
                </a:lnTo>
                <a:lnTo>
                  <a:pt x="529375" y="384518"/>
                </a:lnTo>
                <a:lnTo>
                  <a:pt x="547129" y="331336"/>
                </a:lnTo>
                <a:lnTo>
                  <a:pt x="546764" y="321940"/>
                </a:lnTo>
                <a:lnTo>
                  <a:pt x="533391" y="277694"/>
                </a:lnTo>
                <a:lnTo>
                  <a:pt x="504324" y="248659"/>
                </a:lnTo>
                <a:lnTo>
                  <a:pt x="455236" y="231997"/>
                </a:lnTo>
                <a:lnTo>
                  <a:pt x="386353" y="229856"/>
                </a:lnTo>
                <a:lnTo>
                  <a:pt x="391492" y="199255"/>
                </a:lnTo>
                <a:lnTo>
                  <a:pt x="414201" y="145152"/>
                </a:lnTo>
                <a:lnTo>
                  <a:pt x="453288" y="100030"/>
                </a:lnTo>
                <a:lnTo>
                  <a:pt x="507605" y="60905"/>
                </a:lnTo>
                <a:lnTo>
                  <a:pt x="540404" y="43405"/>
                </a:lnTo>
                <a:lnTo>
                  <a:pt x="513439" y="0"/>
                </a:lnTo>
                <a:close/>
              </a:path>
            </a:pathLst>
          </a:custGeom>
          <a:solidFill>
            <a:srgbClr val="FFFFFF">
              <a:alpha val="59999"/>
            </a:srgbClr>
          </a:solidFill>
        </p:spPr>
        <p:txBody>
          <a:bodyPr wrap="square" lIns="0" tIns="0" rIns="0" bIns="0" rtlCol="0"/>
          <a:lstStyle/>
          <a:p>
            <a:endParaRPr/>
          </a:p>
        </p:txBody>
      </p:sp>
      <p:sp>
        <p:nvSpPr>
          <p:cNvPr id="21" name="object 4">
            <a:extLst>
              <a:ext uri="{FF2B5EF4-FFF2-40B4-BE49-F238E27FC236}">
                <a16:creationId xmlns:a16="http://schemas.microsoft.com/office/drawing/2014/main" id="{975103EE-8FD2-E54A-94BD-908514F1DFD4}"/>
              </a:ext>
            </a:extLst>
          </p:cNvPr>
          <p:cNvSpPr/>
          <p:nvPr/>
        </p:nvSpPr>
        <p:spPr>
          <a:xfrm>
            <a:off x="8848819" y="3113755"/>
            <a:ext cx="547370" cy="429259"/>
          </a:xfrm>
          <a:custGeom>
            <a:avLst/>
            <a:gdLst/>
            <a:ahLst/>
            <a:cxnLst/>
            <a:rect l="l" t="t" r="r" b="b"/>
            <a:pathLst>
              <a:path w="547369" h="429260">
                <a:moveTo>
                  <a:pt x="407405" y="0"/>
                </a:moveTo>
                <a:lnTo>
                  <a:pt x="367339" y="7336"/>
                </a:lnTo>
                <a:lnTo>
                  <a:pt x="332940" y="29342"/>
                </a:lnTo>
                <a:lnTo>
                  <a:pt x="309270" y="61132"/>
                </a:lnTo>
                <a:lnTo>
                  <a:pt x="301376" y="97811"/>
                </a:lnTo>
                <a:lnTo>
                  <a:pt x="301742" y="107206"/>
                </a:lnTo>
                <a:lnTo>
                  <a:pt x="315115" y="151452"/>
                </a:lnTo>
                <a:lnTo>
                  <a:pt x="344183" y="180487"/>
                </a:lnTo>
                <a:lnTo>
                  <a:pt x="393275" y="197150"/>
                </a:lnTo>
                <a:lnTo>
                  <a:pt x="427789" y="199290"/>
                </a:lnTo>
                <a:lnTo>
                  <a:pt x="462158" y="199290"/>
                </a:lnTo>
                <a:lnTo>
                  <a:pt x="457019" y="229891"/>
                </a:lnTo>
                <a:lnTo>
                  <a:pt x="434310" y="283994"/>
                </a:lnTo>
                <a:lnTo>
                  <a:pt x="395221" y="329116"/>
                </a:lnTo>
                <a:lnTo>
                  <a:pt x="340903" y="368241"/>
                </a:lnTo>
                <a:lnTo>
                  <a:pt x="308102" y="385741"/>
                </a:lnTo>
                <a:lnTo>
                  <a:pt x="335066" y="429147"/>
                </a:lnTo>
                <a:lnTo>
                  <a:pt x="377303" y="407633"/>
                </a:lnTo>
                <a:lnTo>
                  <a:pt x="416357" y="381612"/>
                </a:lnTo>
                <a:lnTo>
                  <a:pt x="452231" y="351084"/>
                </a:lnTo>
                <a:lnTo>
                  <a:pt x="484927" y="316050"/>
                </a:lnTo>
                <a:lnTo>
                  <a:pt x="512144" y="278833"/>
                </a:lnTo>
                <a:lnTo>
                  <a:pt x="531582" y="241772"/>
                </a:lnTo>
                <a:lnTo>
                  <a:pt x="543243" y="204866"/>
                </a:lnTo>
                <a:lnTo>
                  <a:pt x="547129" y="168113"/>
                </a:lnTo>
                <a:lnTo>
                  <a:pt x="544871" y="130823"/>
                </a:lnTo>
                <a:lnTo>
                  <a:pt x="526797" y="69077"/>
                </a:lnTo>
                <a:lnTo>
                  <a:pt x="490943" y="25103"/>
                </a:lnTo>
                <a:lnTo>
                  <a:pt x="439158" y="2789"/>
                </a:lnTo>
                <a:lnTo>
                  <a:pt x="407405" y="0"/>
                </a:lnTo>
                <a:close/>
              </a:path>
              <a:path w="547369" h="429260">
                <a:moveTo>
                  <a:pt x="106028" y="0"/>
                </a:moveTo>
                <a:lnTo>
                  <a:pt x="65960" y="7336"/>
                </a:lnTo>
                <a:lnTo>
                  <a:pt x="31558" y="29342"/>
                </a:lnTo>
                <a:lnTo>
                  <a:pt x="7893" y="61132"/>
                </a:lnTo>
                <a:lnTo>
                  <a:pt x="0" y="97811"/>
                </a:lnTo>
                <a:lnTo>
                  <a:pt x="364" y="107206"/>
                </a:lnTo>
                <a:lnTo>
                  <a:pt x="13738" y="151452"/>
                </a:lnTo>
                <a:lnTo>
                  <a:pt x="42805" y="180487"/>
                </a:lnTo>
                <a:lnTo>
                  <a:pt x="91893" y="197150"/>
                </a:lnTo>
                <a:lnTo>
                  <a:pt x="126407" y="199290"/>
                </a:lnTo>
                <a:lnTo>
                  <a:pt x="160776" y="199290"/>
                </a:lnTo>
                <a:lnTo>
                  <a:pt x="155637" y="229891"/>
                </a:lnTo>
                <a:lnTo>
                  <a:pt x="132928" y="283994"/>
                </a:lnTo>
                <a:lnTo>
                  <a:pt x="93841" y="329116"/>
                </a:lnTo>
                <a:lnTo>
                  <a:pt x="39524" y="368241"/>
                </a:lnTo>
                <a:lnTo>
                  <a:pt x="6725" y="385741"/>
                </a:lnTo>
                <a:lnTo>
                  <a:pt x="33690" y="429147"/>
                </a:lnTo>
                <a:lnTo>
                  <a:pt x="75927" y="407633"/>
                </a:lnTo>
                <a:lnTo>
                  <a:pt x="114981" y="381612"/>
                </a:lnTo>
                <a:lnTo>
                  <a:pt x="150855" y="351084"/>
                </a:lnTo>
                <a:lnTo>
                  <a:pt x="183550" y="316050"/>
                </a:lnTo>
                <a:lnTo>
                  <a:pt x="210764" y="278833"/>
                </a:lnTo>
                <a:lnTo>
                  <a:pt x="230200" y="241772"/>
                </a:lnTo>
                <a:lnTo>
                  <a:pt x="241861" y="204866"/>
                </a:lnTo>
                <a:lnTo>
                  <a:pt x="245747" y="168113"/>
                </a:lnTo>
                <a:lnTo>
                  <a:pt x="243489" y="130823"/>
                </a:lnTo>
                <a:lnTo>
                  <a:pt x="225415" y="69077"/>
                </a:lnTo>
                <a:lnTo>
                  <a:pt x="189561" y="25103"/>
                </a:lnTo>
                <a:lnTo>
                  <a:pt x="137778" y="2789"/>
                </a:lnTo>
                <a:lnTo>
                  <a:pt x="106028" y="0"/>
                </a:lnTo>
                <a:close/>
              </a:path>
            </a:pathLst>
          </a:custGeom>
          <a:solidFill>
            <a:srgbClr val="FFFFFF">
              <a:alpha val="59999"/>
            </a:srgbClr>
          </a:solidFill>
        </p:spPr>
        <p:txBody>
          <a:bodyPr wrap="square" lIns="0" tIns="0" rIns="0" bIns="0" rtlCol="0"/>
          <a:lstStyle/>
          <a:p>
            <a:endParaRPr/>
          </a:p>
        </p:txBody>
      </p:sp>
    </p:spTree>
    <p:extLst>
      <p:ext uri="{BB962C8B-B14F-4D97-AF65-F5344CB8AC3E}">
        <p14:creationId xmlns:p14="http://schemas.microsoft.com/office/powerpoint/2010/main" val="796131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1000"/>
                                        <p:tgtEl>
                                          <p:spTgt spid="21"/>
                                        </p:tgtEl>
                                      </p:cBhvr>
                                    </p:animEffect>
                                  </p:childTnLst>
                                </p:cTn>
                              </p:par>
                              <p:par>
                                <p:cTn id="14" presetID="10"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1000"/>
                                        <p:tgtEl>
                                          <p:spTgt spid="1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20" grpId="0" animBg="1"/>
      <p:bldP spid="2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60000" y="216000"/>
            <a:ext cx="10536593" cy="364843"/>
          </a:xfrm>
          <a:prstGeom prst="rect">
            <a:avLst/>
          </a:prstGeom>
        </p:spPr>
        <p:txBody>
          <a:bodyPr vert="horz" wrap="square" lIns="0" tIns="12700" rIns="0" bIns="0" rtlCol="0">
            <a:spAutoFit/>
          </a:bodyPr>
          <a:lstStyle/>
          <a:p>
            <a:pPr marL="12700">
              <a:lnSpc>
                <a:spcPts val="2735"/>
              </a:lnSpc>
              <a:spcBef>
                <a:spcPts val="100"/>
              </a:spcBef>
            </a:pPr>
            <a:r>
              <a:rPr lang="en-US" b="0" dirty="0">
                <a:latin typeface="Avenir Next Medium" panose="020B0503020202020204" pitchFamily="34" charset="0"/>
              </a:rPr>
              <a:t>Don’t take our word for it – this is what the market is saying</a:t>
            </a:r>
            <a:endParaRPr lang="en-US" b="0" kern="1200" dirty="0">
              <a:solidFill>
                <a:schemeClr val="bg1"/>
              </a:solidFill>
              <a:latin typeface="Avenir Next Medium" panose="020B0503020202020204" pitchFamily="34" charset="0"/>
              <a:cs typeface="+mj-cs"/>
            </a:endParaRPr>
          </a:p>
        </p:txBody>
      </p:sp>
      <p:sp>
        <p:nvSpPr>
          <p:cNvPr id="12" name="Rectangle 11">
            <a:extLst>
              <a:ext uri="{FF2B5EF4-FFF2-40B4-BE49-F238E27FC236}">
                <a16:creationId xmlns:a16="http://schemas.microsoft.com/office/drawing/2014/main" id="{8071CE4A-9EF1-8E4C-8B75-F85D6DFDF11F}"/>
              </a:ext>
            </a:extLst>
          </p:cNvPr>
          <p:cNvSpPr/>
          <p:nvPr/>
        </p:nvSpPr>
        <p:spPr>
          <a:xfrm>
            <a:off x="0" y="720000"/>
            <a:ext cx="12192000" cy="6138000"/>
          </a:xfrm>
          <a:prstGeom prst="rect">
            <a:avLst/>
          </a:prstGeom>
          <a:solidFill>
            <a:schemeClr val="tx2"/>
          </a:soli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B9B203A2-C8CE-BE46-95FF-F9FC890CFCD2}"/>
              </a:ext>
            </a:extLst>
          </p:cNvPr>
          <p:cNvGrpSpPr/>
          <p:nvPr/>
        </p:nvGrpSpPr>
        <p:grpSpPr>
          <a:xfrm>
            <a:off x="555667" y="1863156"/>
            <a:ext cx="10970531" cy="4086933"/>
            <a:chOff x="555667" y="1863156"/>
            <a:chExt cx="10970531" cy="4086933"/>
          </a:xfrm>
        </p:grpSpPr>
        <p:sp>
          <p:nvSpPr>
            <p:cNvPr id="13" name="object 2">
              <a:extLst>
                <a:ext uri="{FF2B5EF4-FFF2-40B4-BE49-F238E27FC236}">
                  <a16:creationId xmlns:a16="http://schemas.microsoft.com/office/drawing/2014/main" id="{6A050BF4-95B4-B242-BF0A-FD818A078910}"/>
                </a:ext>
              </a:extLst>
            </p:cNvPr>
            <p:cNvSpPr txBox="1">
              <a:spLocks/>
            </p:cNvSpPr>
            <p:nvPr/>
          </p:nvSpPr>
          <p:spPr>
            <a:xfrm>
              <a:off x="665802" y="1910307"/>
              <a:ext cx="10860396" cy="2623282"/>
            </a:xfrm>
            <a:prstGeom prst="rect">
              <a:avLst/>
            </a:prstGeom>
          </p:spPr>
          <p:txBody>
            <a:bodyPr vert="horz" wrap="square" lIns="0" tIns="12065" rIns="0" bIns="0" rtlCol="0">
              <a:spAutoFit/>
            </a:bodyPr>
            <a:lstStyle>
              <a:lvl1pPr>
                <a:defRPr sz="2400" b="1" i="0">
                  <a:solidFill>
                    <a:schemeClr val="bg1"/>
                  </a:solidFill>
                  <a:latin typeface="Avenir Black" panose="02000503020000020003" pitchFamily="2" charset="0"/>
                  <a:ea typeface="+mj-ea"/>
                  <a:cs typeface="Calibri"/>
                </a:defRPr>
              </a:lvl1pPr>
            </a:lstStyle>
            <a:p>
              <a:pPr marL="820419" marR="5080">
                <a:lnSpc>
                  <a:spcPct val="101000"/>
                </a:lnSpc>
                <a:spcBef>
                  <a:spcPts val="95"/>
                </a:spcBef>
              </a:pPr>
              <a:r>
                <a:rPr lang="en-GB" sz="2800" kern="0" spc="10" dirty="0">
                  <a:latin typeface="Avenir Next Demi Bold" panose="020B0503020202020204" pitchFamily="34" charset="0"/>
                </a:rPr>
                <a:t>While</a:t>
              </a:r>
              <a:r>
                <a:rPr lang="en-GB" sz="2800" kern="0" spc="5" dirty="0">
                  <a:latin typeface="Avenir Next Demi Bold" panose="020B0503020202020204" pitchFamily="34" charset="0"/>
                </a:rPr>
                <a:t> public</a:t>
              </a:r>
              <a:r>
                <a:rPr lang="en-GB" sz="2800" kern="0" spc="10" dirty="0">
                  <a:latin typeface="Avenir Next Demi Bold" panose="020B0503020202020204" pitchFamily="34" charset="0"/>
                </a:rPr>
                <a:t> </a:t>
              </a:r>
              <a:r>
                <a:rPr lang="en-GB" sz="2800" kern="0" dirty="0">
                  <a:latin typeface="Avenir Next Demi Bold" panose="020B0503020202020204" pitchFamily="34" charset="0"/>
                </a:rPr>
                <a:t>markets</a:t>
              </a:r>
              <a:r>
                <a:rPr lang="en-GB" sz="2800" kern="0" spc="10" dirty="0">
                  <a:latin typeface="Avenir Next Demi Bold" panose="020B0503020202020204" pitchFamily="34" charset="0"/>
                </a:rPr>
                <a:t> have declined</a:t>
              </a:r>
              <a:r>
                <a:rPr lang="en-GB" sz="2800" kern="0" spc="5" dirty="0">
                  <a:latin typeface="Avenir Next Demi Bold" panose="020B0503020202020204" pitchFamily="34" charset="0"/>
                </a:rPr>
                <a:t> </a:t>
              </a:r>
              <a:r>
                <a:rPr lang="en-GB" sz="2800" kern="0" spc="10" dirty="0">
                  <a:latin typeface="Avenir Next Demi Bold" panose="020B0503020202020204" pitchFamily="34" charset="0"/>
                </a:rPr>
                <a:t>as fewer and fewer </a:t>
              </a:r>
              <a:r>
                <a:rPr lang="en-GB" sz="2800" kern="0" spc="5" dirty="0">
                  <a:latin typeface="Avenir Next Demi Bold" panose="020B0503020202020204" pitchFamily="34" charset="0"/>
                </a:rPr>
                <a:t>firms </a:t>
              </a:r>
              <a:r>
                <a:rPr lang="en-GB" sz="2800" kern="0" spc="10" dirty="0">
                  <a:latin typeface="Avenir Next Demi Bold" panose="020B0503020202020204" pitchFamily="34" charset="0"/>
                </a:rPr>
                <a:t>seek a </a:t>
              </a:r>
              <a:r>
                <a:rPr lang="en-GB" sz="2800" kern="0" spc="5" dirty="0">
                  <a:latin typeface="Avenir Next Demi Bold" panose="020B0503020202020204" pitchFamily="34" charset="0"/>
                </a:rPr>
                <a:t>public</a:t>
              </a:r>
              <a:r>
                <a:rPr lang="en-GB" sz="2800" kern="0" spc="10" dirty="0">
                  <a:latin typeface="Avenir Next Demi Bold" panose="020B0503020202020204" pitchFamily="34" charset="0"/>
                </a:rPr>
                <a:t> </a:t>
              </a:r>
              <a:r>
                <a:rPr lang="en-GB" sz="2800" kern="0" spc="5" dirty="0">
                  <a:latin typeface="Avenir Next Demi Bold" panose="020B0503020202020204" pitchFamily="34" charset="0"/>
                </a:rPr>
                <a:t>listing </a:t>
              </a:r>
              <a:r>
                <a:rPr lang="en-GB" sz="2800" kern="0" spc="10" dirty="0">
                  <a:latin typeface="Avenir Next Demi Bold" panose="020B0503020202020204" pitchFamily="34" charset="0"/>
                </a:rPr>
                <a:t>on an </a:t>
              </a:r>
              <a:r>
                <a:rPr lang="en-GB" sz="2800" kern="0" spc="5" dirty="0">
                  <a:latin typeface="Avenir Next Demi Bold" panose="020B0503020202020204" pitchFamily="34" charset="0"/>
                </a:rPr>
                <a:t>exchange </a:t>
              </a:r>
              <a:r>
                <a:rPr lang="en-GB" sz="2800" kern="0" spc="10" dirty="0">
                  <a:latin typeface="Avenir Next Demi Bold" panose="020B0503020202020204" pitchFamily="34" charset="0"/>
                </a:rPr>
                <a:t>due </a:t>
              </a:r>
              <a:r>
                <a:rPr lang="en-GB" sz="2800" kern="0" spc="5" dirty="0">
                  <a:latin typeface="Avenir Next Demi Bold" panose="020B0503020202020204" pitchFamily="34" charset="0"/>
                </a:rPr>
                <a:t>to </a:t>
              </a:r>
              <a:r>
                <a:rPr lang="en-GB" sz="2800" kern="0" dirty="0">
                  <a:latin typeface="Avenir Next Demi Bold" panose="020B0503020202020204" pitchFamily="34" charset="0"/>
                </a:rPr>
                <a:t>excessive </a:t>
              </a:r>
              <a:r>
                <a:rPr lang="en-GB" sz="2800" kern="0" spc="5" dirty="0">
                  <a:latin typeface="Avenir Next Demi Bold" panose="020B0503020202020204" pitchFamily="34" charset="0"/>
                </a:rPr>
                <a:t>cost, private </a:t>
              </a:r>
              <a:r>
                <a:rPr lang="en-GB" sz="2800" kern="0" dirty="0">
                  <a:latin typeface="Avenir Next Demi Bold" panose="020B0503020202020204" pitchFamily="34" charset="0"/>
                </a:rPr>
                <a:t>markets </a:t>
              </a:r>
              <a:r>
                <a:rPr lang="en-GB" sz="2800" kern="0" spc="10" dirty="0">
                  <a:latin typeface="Avenir Next Demi Bold" panose="020B0503020202020204" pitchFamily="34" charset="0"/>
                </a:rPr>
                <a:t>have boomed. </a:t>
              </a:r>
              <a:r>
                <a:rPr lang="en-GB" sz="2800" kern="0" spc="-5" dirty="0">
                  <a:latin typeface="Avenir Next Demi Bold" panose="020B0503020202020204" pitchFamily="34" charset="0"/>
                </a:rPr>
                <a:t>This </a:t>
              </a:r>
              <a:r>
                <a:rPr lang="en-GB" sz="2800" kern="0" spc="5" dirty="0">
                  <a:latin typeface="Avenir Next Demi Bold" panose="020B0503020202020204" pitchFamily="34" charset="0"/>
                </a:rPr>
                <a:t>includes </a:t>
              </a:r>
              <a:r>
                <a:rPr lang="en-GB" sz="2800" kern="0" spc="10" dirty="0">
                  <a:latin typeface="Avenir Next Demi Bold" panose="020B0503020202020204" pitchFamily="34" charset="0"/>
                </a:rPr>
                <a:t>not </a:t>
              </a:r>
              <a:r>
                <a:rPr lang="en-GB" sz="2800" kern="0" spc="5" dirty="0">
                  <a:latin typeface="Avenir Next Demi Bold" panose="020B0503020202020204" pitchFamily="34" charset="0"/>
                </a:rPr>
                <a:t>only securities</a:t>
              </a:r>
              <a:r>
                <a:rPr lang="en-GB" sz="2800" kern="0" spc="15" dirty="0">
                  <a:latin typeface="Avenir Next Demi Bold" panose="020B0503020202020204" pitchFamily="34" charset="0"/>
                </a:rPr>
                <a:t> </a:t>
              </a:r>
              <a:r>
                <a:rPr lang="en-GB" sz="2800" kern="0" spc="5" dirty="0">
                  <a:latin typeface="Avenir Next Demi Bold" panose="020B0503020202020204" pitchFamily="34" charset="0"/>
                </a:rPr>
                <a:t>issued</a:t>
              </a:r>
              <a:r>
                <a:rPr lang="en-GB" sz="2800" kern="0" spc="20" dirty="0">
                  <a:latin typeface="Avenir Next Demi Bold" panose="020B0503020202020204" pitchFamily="34" charset="0"/>
                </a:rPr>
                <a:t> </a:t>
              </a:r>
              <a:r>
                <a:rPr lang="en-GB" sz="2800" kern="0" spc="10" dirty="0">
                  <a:latin typeface="Avenir Next Demi Bold" panose="020B0503020202020204" pitchFamily="34" charset="0"/>
                </a:rPr>
                <a:t>under</a:t>
              </a:r>
              <a:r>
                <a:rPr lang="en-GB" sz="2800" kern="0" spc="20" dirty="0">
                  <a:latin typeface="Avenir Next Demi Bold" panose="020B0503020202020204" pitchFamily="34" charset="0"/>
                </a:rPr>
                <a:t> </a:t>
              </a:r>
              <a:r>
                <a:rPr lang="en-GB" sz="2800" kern="0" spc="-20" dirty="0" err="1">
                  <a:latin typeface="Avenir Next Demi Bold" panose="020B0503020202020204" pitchFamily="34" charset="0"/>
                </a:rPr>
                <a:t>RegD</a:t>
              </a:r>
              <a:r>
                <a:rPr lang="en-GB" sz="2800" kern="0" spc="-20" dirty="0">
                  <a:latin typeface="Avenir Next Demi Bold" panose="020B0503020202020204" pitchFamily="34" charset="0"/>
                </a:rPr>
                <a:t>,</a:t>
              </a:r>
              <a:r>
                <a:rPr lang="en-GB" sz="2800" kern="0" spc="-50" dirty="0">
                  <a:latin typeface="Avenir Next Demi Bold" panose="020B0503020202020204" pitchFamily="34" charset="0"/>
                </a:rPr>
                <a:t> </a:t>
              </a:r>
              <a:r>
                <a:rPr lang="en-GB" sz="2800" kern="0" spc="5" dirty="0">
                  <a:latin typeface="Avenir Next Demi Bold" panose="020B0503020202020204" pitchFamily="34" charset="0"/>
                </a:rPr>
                <a:t>available</a:t>
              </a:r>
              <a:r>
                <a:rPr lang="en-GB" sz="2800" kern="0" spc="20" dirty="0">
                  <a:latin typeface="Avenir Next Demi Bold" panose="020B0503020202020204" pitchFamily="34" charset="0"/>
                </a:rPr>
                <a:t> </a:t>
              </a:r>
              <a:r>
                <a:rPr lang="en-GB" sz="2800" kern="0" spc="5" dirty="0">
                  <a:latin typeface="Avenir Next Demi Bold" panose="020B0503020202020204" pitchFamily="34" charset="0"/>
                </a:rPr>
                <a:t>to</a:t>
              </a:r>
              <a:r>
                <a:rPr lang="en-GB" sz="2800" kern="0" spc="20" dirty="0">
                  <a:latin typeface="Avenir Next Demi Bold" panose="020B0503020202020204" pitchFamily="34" charset="0"/>
                </a:rPr>
                <a:t> </a:t>
              </a:r>
              <a:r>
                <a:rPr lang="en-GB" sz="2800" kern="0" spc="10" dirty="0">
                  <a:latin typeface="Avenir Next Demi Bold" panose="020B0503020202020204" pitchFamily="34" charset="0"/>
                </a:rPr>
                <a:t>mainly</a:t>
              </a:r>
              <a:r>
                <a:rPr lang="en-GB" sz="2800" kern="0" spc="15" dirty="0">
                  <a:latin typeface="Avenir Next Demi Bold" panose="020B0503020202020204" pitchFamily="34" charset="0"/>
                </a:rPr>
                <a:t> </a:t>
              </a:r>
              <a:r>
                <a:rPr lang="en-GB" sz="2800" kern="0" spc="5" dirty="0">
                  <a:latin typeface="Avenir Next Demi Bold" panose="020B0503020202020204" pitchFamily="34" charset="0"/>
                </a:rPr>
                <a:t>accredited</a:t>
              </a:r>
              <a:r>
                <a:rPr lang="en-GB" sz="2800" kern="0" spc="20" dirty="0">
                  <a:latin typeface="Avenir Next Demi Bold" panose="020B0503020202020204" pitchFamily="34" charset="0"/>
                </a:rPr>
                <a:t> </a:t>
              </a:r>
              <a:r>
                <a:rPr lang="en-GB" sz="2800" kern="0" spc="5" dirty="0">
                  <a:latin typeface="Avenir Next Demi Bold" panose="020B0503020202020204" pitchFamily="34" charset="0"/>
                </a:rPr>
                <a:t>investors,</a:t>
              </a:r>
              <a:r>
                <a:rPr lang="en-GB" sz="2800" kern="0" spc="-50" dirty="0">
                  <a:latin typeface="Avenir Next Demi Bold" panose="020B0503020202020204" pitchFamily="34" charset="0"/>
                </a:rPr>
                <a:t> </a:t>
              </a:r>
              <a:r>
                <a:rPr lang="en-GB" sz="2800" kern="0" spc="10" dirty="0">
                  <a:latin typeface="Avenir Next Demi Bold" panose="020B0503020202020204" pitchFamily="34" charset="0"/>
                </a:rPr>
                <a:t>but</a:t>
              </a:r>
              <a:r>
                <a:rPr lang="en-GB" sz="2800" kern="0" spc="20" dirty="0">
                  <a:latin typeface="Avenir Next Demi Bold" panose="020B0503020202020204" pitchFamily="34" charset="0"/>
                </a:rPr>
                <a:t> </a:t>
              </a:r>
              <a:r>
                <a:rPr lang="en-GB" sz="2800" kern="0" spc="5" dirty="0">
                  <a:latin typeface="Avenir Next Demi Bold" panose="020B0503020202020204" pitchFamily="34" charset="0"/>
                </a:rPr>
                <a:t>also</a:t>
              </a:r>
              <a:r>
                <a:rPr lang="en-GB" sz="2800" kern="0" spc="20" dirty="0">
                  <a:latin typeface="Avenir Next Demi Bold" panose="020B0503020202020204" pitchFamily="34" charset="0"/>
                </a:rPr>
                <a:t> </a:t>
              </a:r>
              <a:r>
                <a:rPr lang="en-GB" sz="2800" kern="0" spc="5" dirty="0">
                  <a:latin typeface="Avenir Next Demi Bold" panose="020B0503020202020204" pitchFamily="34" charset="0"/>
                </a:rPr>
                <a:t>securities </a:t>
              </a:r>
              <a:r>
                <a:rPr lang="en-GB" sz="2800" kern="0" spc="-509" dirty="0">
                  <a:latin typeface="Avenir Next Demi Bold" panose="020B0503020202020204" pitchFamily="34" charset="0"/>
                </a:rPr>
                <a:t> </a:t>
              </a:r>
              <a:r>
                <a:rPr lang="en-GB" sz="2800" kern="0" spc="5" dirty="0">
                  <a:latin typeface="Avenir Next Demi Bold" panose="020B0503020202020204" pitchFamily="34" charset="0"/>
                </a:rPr>
                <a:t>available to </a:t>
              </a:r>
              <a:r>
                <a:rPr lang="en-GB" sz="2800" kern="0" dirty="0">
                  <a:latin typeface="Avenir Next Demi Bold" panose="020B0503020202020204" pitchFamily="34" charset="0"/>
                </a:rPr>
                <a:t>retail</a:t>
              </a:r>
              <a:r>
                <a:rPr lang="en-GB" sz="2800" kern="0" spc="5" dirty="0">
                  <a:latin typeface="Avenir Next Demi Bold" panose="020B0503020202020204" pitchFamily="34" charset="0"/>
                </a:rPr>
                <a:t> investors issued </a:t>
              </a:r>
              <a:r>
                <a:rPr lang="en-GB" sz="2800" kern="0" spc="10" dirty="0">
                  <a:latin typeface="Avenir Next Demi Bold" panose="020B0503020202020204" pitchFamily="34" charset="0"/>
                </a:rPr>
                <a:t>under </a:t>
              </a:r>
              <a:r>
                <a:rPr lang="en-GB" sz="2800" kern="0" spc="5" dirty="0" err="1">
                  <a:latin typeface="Avenir Next Demi Bold" panose="020B0503020202020204" pitchFamily="34" charset="0"/>
                </a:rPr>
                <a:t>RegCF</a:t>
              </a:r>
              <a:r>
                <a:rPr lang="en-GB" sz="2800" kern="0" spc="5" dirty="0">
                  <a:latin typeface="Avenir Next Demi Bold" panose="020B0503020202020204" pitchFamily="34" charset="0"/>
                </a:rPr>
                <a:t> </a:t>
              </a:r>
              <a:r>
                <a:rPr lang="en-GB" sz="2800" kern="0" spc="10" dirty="0">
                  <a:latin typeface="Avenir Next Demi Bold" panose="020B0503020202020204" pitchFamily="34" charset="0"/>
                </a:rPr>
                <a:t>and</a:t>
              </a:r>
              <a:r>
                <a:rPr lang="en-GB" sz="2800" kern="0" spc="5" dirty="0">
                  <a:latin typeface="Avenir Next Demi Bold" panose="020B0503020202020204" pitchFamily="34" charset="0"/>
                </a:rPr>
                <a:t> </a:t>
              </a:r>
              <a:r>
                <a:rPr lang="en-GB" sz="2800" kern="0" spc="5" dirty="0" err="1">
                  <a:latin typeface="Avenir Next Demi Bold" panose="020B0503020202020204" pitchFamily="34" charset="0"/>
                </a:rPr>
                <a:t>RegA</a:t>
              </a:r>
              <a:r>
                <a:rPr lang="en-GB" sz="2800" kern="0" spc="5" dirty="0">
                  <a:latin typeface="Avenir Next Demi Bold" panose="020B0503020202020204" pitchFamily="34" charset="0"/>
                </a:rPr>
                <a:t>+.</a:t>
              </a:r>
            </a:p>
          </p:txBody>
        </p:sp>
        <p:sp>
          <p:nvSpPr>
            <p:cNvPr id="14" name="object 3">
              <a:extLst>
                <a:ext uri="{FF2B5EF4-FFF2-40B4-BE49-F238E27FC236}">
                  <a16:creationId xmlns:a16="http://schemas.microsoft.com/office/drawing/2014/main" id="{01B9E031-870D-164D-8228-01C8140B9570}"/>
                </a:ext>
              </a:extLst>
            </p:cNvPr>
            <p:cNvSpPr txBox="1"/>
            <p:nvPr/>
          </p:nvSpPr>
          <p:spPr>
            <a:xfrm>
              <a:off x="8406300" y="5606193"/>
              <a:ext cx="779145" cy="227965"/>
            </a:xfrm>
            <a:prstGeom prst="rect">
              <a:avLst/>
            </a:prstGeom>
          </p:spPr>
          <p:txBody>
            <a:bodyPr vert="horz" wrap="square" lIns="0" tIns="15875" rIns="0" bIns="0" rtlCol="0">
              <a:spAutoFit/>
            </a:bodyPr>
            <a:lstStyle/>
            <a:p>
              <a:pPr marL="12700">
                <a:lnSpc>
                  <a:spcPct val="100000"/>
                </a:lnSpc>
                <a:spcBef>
                  <a:spcPts val="125"/>
                </a:spcBef>
              </a:pPr>
              <a:r>
                <a:rPr sz="1300" b="1" spc="15" dirty="0">
                  <a:solidFill>
                    <a:srgbClr val="FFFFFF"/>
                  </a:solidFill>
                  <a:latin typeface="Avenir Next"/>
                  <a:cs typeface="Avenir Next"/>
                </a:rPr>
                <a:t>SOURCE:</a:t>
              </a:r>
              <a:endParaRPr sz="1300" dirty="0">
                <a:latin typeface="Avenir Next"/>
                <a:cs typeface="Avenir Next"/>
              </a:endParaRPr>
            </a:p>
          </p:txBody>
        </p:sp>
        <p:pic>
          <p:nvPicPr>
            <p:cNvPr id="16" name="object 5">
              <a:extLst>
                <a:ext uri="{FF2B5EF4-FFF2-40B4-BE49-F238E27FC236}">
                  <a16:creationId xmlns:a16="http://schemas.microsoft.com/office/drawing/2014/main" id="{85024E2F-5147-4945-888A-FD59C1DD947B}"/>
                </a:ext>
              </a:extLst>
            </p:cNvPr>
            <p:cNvPicPr/>
            <p:nvPr/>
          </p:nvPicPr>
          <p:blipFill>
            <a:blip r:embed="rId3" cstate="print"/>
            <a:stretch>
              <a:fillRect/>
            </a:stretch>
          </p:blipFill>
          <p:spPr>
            <a:xfrm>
              <a:off x="9372600" y="5557431"/>
              <a:ext cx="1944291" cy="392658"/>
            </a:xfrm>
            <a:prstGeom prst="rect">
              <a:avLst/>
            </a:prstGeom>
          </p:spPr>
        </p:pic>
        <p:sp>
          <p:nvSpPr>
            <p:cNvPr id="18" name="object 3">
              <a:extLst>
                <a:ext uri="{FF2B5EF4-FFF2-40B4-BE49-F238E27FC236}">
                  <a16:creationId xmlns:a16="http://schemas.microsoft.com/office/drawing/2014/main" id="{5ED11792-6ED0-E24C-8663-617DB5E4FCA0}"/>
                </a:ext>
              </a:extLst>
            </p:cNvPr>
            <p:cNvSpPr/>
            <p:nvPr/>
          </p:nvSpPr>
          <p:spPr>
            <a:xfrm>
              <a:off x="555667" y="1863156"/>
              <a:ext cx="547370" cy="429259"/>
            </a:xfrm>
            <a:custGeom>
              <a:avLst/>
              <a:gdLst/>
              <a:ahLst/>
              <a:cxnLst/>
              <a:rect l="l" t="t" r="r" b="b"/>
              <a:pathLst>
                <a:path w="547370" h="429259">
                  <a:moveTo>
                    <a:pt x="212063" y="0"/>
                  </a:moveTo>
                  <a:lnTo>
                    <a:pt x="169826" y="21513"/>
                  </a:lnTo>
                  <a:lnTo>
                    <a:pt x="130772" y="47534"/>
                  </a:lnTo>
                  <a:lnTo>
                    <a:pt x="94898" y="78062"/>
                  </a:lnTo>
                  <a:lnTo>
                    <a:pt x="62202" y="113096"/>
                  </a:lnTo>
                  <a:lnTo>
                    <a:pt x="34985" y="150313"/>
                  </a:lnTo>
                  <a:lnTo>
                    <a:pt x="15547" y="187374"/>
                  </a:lnTo>
                  <a:lnTo>
                    <a:pt x="3886" y="224280"/>
                  </a:lnTo>
                  <a:lnTo>
                    <a:pt x="0" y="261033"/>
                  </a:lnTo>
                  <a:lnTo>
                    <a:pt x="2259" y="298324"/>
                  </a:lnTo>
                  <a:lnTo>
                    <a:pt x="20335" y="360070"/>
                  </a:lnTo>
                  <a:lnTo>
                    <a:pt x="56186" y="404043"/>
                  </a:lnTo>
                  <a:lnTo>
                    <a:pt x="107971" y="426358"/>
                  </a:lnTo>
                  <a:lnTo>
                    <a:pt x="139724" y="429147"/>
                  </a:lnTo>
                  <a:lnTo>
                    <a:pt x="160465" y="427313"/>
                  </a:lnTo>
                  <a:lnTo>
                    <a:pt x="197699" y="412641"/>
                  </a:lnTo>
                  <a:lnTo>
                    <a:pt x="227995" y="384518"/>
                  </a:lnTo>
                  <a:lnTo>
                    <a:pt x="245747" y="331336"/>
                  </a:lnTo>
                  <a:lnTo>
                    <a:pt x="245383" y="321940"/>
                  </a:lnTo>
                  <a:lnTo>
                    <a:pt x="232014" y="277694"/>
                  </a:lnTo>
                  <a:lnTo>
                    <a:pt x="202946" y="248659"/>
                  </a:lnTo>
                  <a:lnTo>
                    <a:pt x="153854" y="231997"/>
                  </a:lnTo>
                  <a:lnTo>
                    <a:pt x="84976" y="229856"/>
                  </a:lnTo>
                  <a:lnTo>
                    <a:pt x="90112" y="199255"/>
                  </a:lnTo>
                  <a:lnTo>
                    <a:pt x="112819" y="145152"/>
                  </a:lnTo>
                  <a:lnTo>
                    <a:pt x="151908" y="100030"/>
                  </a:lnTo>
                  <a:lnTo>
                    <a:pt x="206226" y="60905"/>
                  </a:lnTo>
                  <a:lnTo>
                    <a:pt x="239027" y="43405"/>
                  </a:lnTo>
                  <a:lnTo>
                    <a:pt x="212063" y="0"/>
                  </a:lnTo>
                  <a:close/>
                </a:path>
                <a:path w="547370" h="429259">
                  <a:moveTo>
                    <a:pt x="513439" y="0"/>
                  </a:moveTo>
                  <a:lnTo>
                    <a:pt x="471202" y="21513"/>
                  </a:lnTo>
                  <a:lnTo>
                    <a:pt x="432148" y="47534"/>
                  </a:lnTo>
                  <a:lnTo>
                    <a:pt x="396274" y="78062"/>
                  </a:lnTo>
                  <a:lnTo>
                    <a:pt x="363579" y="113096"/>
                  </a:lnTo>
                  <a:lnTo>
                    <a:pt x="336365" y="150313"/>
                  </a:lnTo>
                  <a:lnTo>
                    <a:pt x="316929" y="187374"/>
                  </a:lnTo>
                  <a:lnTo>
                    <a:pt x="305268" y="224280"/>
                  </a:lnTo>
                  <a:lnTo>
                    <a:pt x="301382" y="261033"/>
                  </a:lnTo>
                  <a:lnTo>
                    <a:pt x="303640" y="298324"/>
                  </a:lnTo>
                  <a:lnTo>
                    <a:pt x="321714" y="360070"/>
                  </a:lnTo>
                  <a:lnTo>
                    <a:pt x="357568" y="404043"/>
                  </a:lnTo>
                  <a:lnTo>
                    <a:pt x="409353" y="426358"/>
                  </a:lnTo>
                  <a:lnTo>
                    <a:pt x="441106" y="429147"/>
                  </a:lnTo>
                  <a:lnTo>
                    <a:pt x="461846" y="427313"/>
                  </a:lnTo>
                  <a:lnTo>
                    <a:pt x="499078" y="412641"/>
                  </a:lnTo>
                  <a:lnTo>
                    <a:pt x="529375" y="384518"/>
                  </a:lnTo>
                  <a:lnTo>
                    <a:pt x="547129" y="331336"/>
                  </a:lnTo>
                  <a:lnTo>
                    <a:pt x="546764" y="321940"/>
                  </a:lnTo>
                  <a:lnTo>
                    <a:pt x="533391" y="277694"/>
                  </a:lnTo>
                  <a:lnTo>
                    <a:pt x="504324" y="248659"/>
                  </a:lnTo>
                  <a:lnTo>
                    <a:pt x="455236" y="231997"/>
                  </a:lnTo>
                  <a:lnTo>
                    <a:pt x="386353" y="229856"/>
                  </a:lnTo>
                  <a:lnTo>
                    <a:pt x="391492" y="199255"/>
                  </a:lnTo>
                  <a:lnTo>
                    <a:pt x="414201" y="145152"/>
                  </a:lnTo>
                  <a:lnTo>
                    <a:pt x="453288" y="100030"/>
                  </a:lnTo>
                  <a:lnTo>
                    <a:pt x="507605" y="60905"/>
                  </a:lnTo>
                  <a:lnTo>
                    <a:pt x="540404" y="43405"/>
                  </a:lnTo>
                  <a:lnTo>
                    <a:pt x="513439" y="0"/>
                  </a:lnTo>
                  <a:close/>
                </a:path>
              </a:pathLst>
            </a:custGeom>
            <a:solidFill>
              <a:srgbClr val="FFFFFF">
                <a:alpha val="59999"/>
              </a:srgbClr>
            </a:solidFill>
          </p:spPr>
          <p:style>
            <a:lnRef idx="0">
              <a:scrgbClr r="0" g="0" b="0"/>
            </a:lnRef>
            <a:fillRef idx="0">
              <a:scrgbClr r="0" g="0" b="0"/>
            </a:fillRef>
            <a:effectRef idx="0">
              <a:scrgbClr r="0" g="0" b="0"/>
            </a:effectRef>
            <a:fontRef idx="major"/>
          </p:style>
          <p:txBody>
            <a:bodyPr wrap="square" lIns="0" tIns="0" rIns="0" bIns="0" rtlCol="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a:p>
          </p:txBody>
        </p:sp>
        <p:sp>
          <p:nvSpPr>
            <p:cNvPr id="19" name="object 4">
              <a:extLst>
                <a:ext uri="{FF2B5EF4-FFF2-40B4-BE49-F238E27FC236}">
                  <a16:creationId xmlns:a16="http://schemas.microsoft.com/office/drawing/2014/main" id="{A406AC2D-3E99-DD4D-974B-E889B968FD8E}"/>
                </a:ext>
              </a:extLst>
            </p:cNvPr>
            <p:cNvSpPr/>
            <p:nvPr/>
          </p:nvSpPr>
          <p:spPr>
            <a:xfrm>
              <a:off x="7010400" y="4104330"/>
              <a:ext cx="547370" cy="429259"/>
            </a:xfrm>
            <a:custGeom>
              <a:avLst/>
              <a:gdLst/>
              <a:ahLst/>
              <a:cxnLst/>
              <a:rect l="l" t="t" r="r" b="b"/>
              <a:pathLst>
                <a:path w="547370" h="429259">
                  <a:moveTo>
                    <a:pt x="407405" y="0"/>
                  </a:moveTo>
                  <a:lnTo>
                    <a:pt x="367339" y="7336"/>
                  </a:lnTo>
                  <a:lnTo>
                    <a:pt x="332940" y="29342"/>
                  </a:lnTo>
                  <a:lnTo>
                    <a:pt x="309270" y="61132"/>
                  </a:lnTo>
                  <a:lnTo>
                    <a:pt x="301376" y="97811"/>
                  </a:lnTo>
                  <a:lnTo>
                    <a:pt x="301742" y="107206"/>
                  </a:lnTo>
                  <a:lnTo>
                    <a:pt x="315115" y="151452"/>
                  </a:lnTo>
                  <a:lnTo>
                    <a:pt x="344183" y="180487"/>
                  </a:lnTo>
                  <a:lnTo>
                    <a:pt x="393275" y="197150"/>
                  </a:lnTo>
                  <a:lnTo>
                    <a:pt x="427789" y="199290"/>
                  </a:lnTo>
                  <a:lnTo>
                    <a:pt x="462158" y="199290"/>
                  </a:lnTo>
                  <a:lnTo>
                    <a:pt x="457019" y="229891"/>
                  </a:lnTo>
                  <a:lnTo>
                    <a:pt x="434310" y="283994"/>
                  </a:lnTo>
                  <a:lnTo>
                    <a:pt x="395221" y="329116"/>
                  </a:lnTo>
                  <a:lnTo>
                    <a:pt x="340903" y="368241"/>
                  </a:lnTo>
                  <a:lnTo>
                    <a:pt x="308102" y="385741"/>
                  </a:lnTo>
                  <a:lnTo>
                    <a:pt x="335066" y="429147"/>
                  </a:lnTo>
                  <a:lnTo>
                    <a:pt x="377303" y="407636"/>
                  </a:lnTo>
                  <a:lnTo>
                    <a:pt x="416357" y="381614"/>
                  </a:lnTo>
                  <a:lnTo>
                    <a:pt x="452231" y="351085"/>
                  </a:lnTo>
                  <a:lnTo>
                    <a:pt x="484927" y="316050"/>
                  </a:lnTo>
                  <a:lnTo>
                    <a:pt x="512144" y="278833"/>
                  </a:lnTo>
                  <a:lnTo>
                    <a:pt x="531582" y="241772"/>
                  </a:lnTo>
                  <a:lnTo>
                    <a:pt x="543243" y="204866"/>
                  </a:lnTo>
                  <a:lnTo>
                    <a:pt x="547129" y="168113"/>
                  </a:lnTo>
                  <a:lnTo>
                    <a:pt x="544871" y="130823"/>
                  </a:lnTo>
                  <a:lnTo>
                    <a:pt x="526797" y="69077"/>
                  </a:lnTo>
                  <a:lnTo>
                    <a:pt x="490943" y="25103"/>
                  </a:lnTo>
                  <a:lnTo>
                    <a:pt x="439158" y="2789"/>
                  </a:lnTo>
                  <a:lnTo>
                    <a:pt x="407405" y="0"/>
                  </a:lnTo>
                  <a:close/>
                </a:path>
                <a:path w="547370" h="429259">
                  <a:moveTo>
                    <a:pt x="106028" y="0"/>
                  </a:moveTo>
                  <a:lnTo>
                    <a:pt x="65960" y="7336"/>
                  </a:lnTo>
                  <a:lnTo>
                    <a:pt x="31558" y="29342"/>
                  </a:lnTo>
                  <a:lnTo>
                    <a:pt x="7893" y="61132"/>
                  </a:lnTo>
                  <a:lnTo>
                    <a:pt x="0" y="97811"/>
                  </a:lnTo>
                  <a:lnTo>
                    <a:pt x="364" y="107206"/>
                  </a:lnTo>
                  <a:lnTo>
                    <a:pt x="13738" y="151452"/>
                  </a:lnTo>
                  <a:lnTo>
                    <a:pt x="42805" y="180487"/>
                  </a:lnTo>
                  <a:lnTo>
                    <a:pt x="91893" y="197150"/>
                  </a:lnTo>
                  <a:lnTo>
                    <a:pt x="126407" y="199290"/>
                  </a:lnTo>
                  <a:lnTo>
                    <a:pt x="160776" y="199290"/>
                  </a:lnTo>
                  <a:lnTo>
                    <a:pt x="155637" y="229891"/>
                  </a:lnTo>
                  <a:lnTo>
                    <a:pt x="132928" y="283994"/>
                  </a:lnTo>
                  <a:lnTo>
                    <a:pt x="93841" y="329116"/>
                  </a:lnTo>
                  <a:lnTo>
                    <a:pt x="39524" y="368241"/>
                  </a:lnTo>
                  <a:lnTo>
                    <a:pt x="6725" y="385741"/>
                  </a:lnTo>
                  <a:lnTo>
                    <a:pt x="33690" y="429147"/>
                  </a:lnTo>
                  <a:lnTo>
                    <a:pt x="75927" y="407636"/>
                  </a:lnTo>
                  <a:lnTo>
                    <a:pt x="114981" y="381614"/>
                  </a:lnTo>
                  <a:lnTo>
                    <a:pt x="150855" y="351085"/>
                  </a:lnTo>
                  <a:lnTo>
                    <a:pt x="183550" y="316050"/>
                  </a:lnTo>
                  <a:lnTo>
                    <a:pt x="210764" y="278833"/>
                  </a:lnTo>
                  <a:lnTo>
                    <a:pt x="230200" y="241772"/>
                  </a:lnTo>
                  <a:lnTo>
                    <a:pt x="241861" y="204866"/>
                  </a:lnTo>
                  <a:lnTo>
                    <a:pt x="245747" y="168113"/>
                  </a:lnTo>
                  <a:lnTo>
                    <a:pt x="243489" y="130823"/>
                  </a:lnTo>
                  <a:lnTo>
                    <a:pt x="225415" y="69077"/>
                  </a:lnTo>
                  <a:lnTo>
                    <a:pt x="189561" y="25103"/>
                  </a:lnTo>
                  <a:lnTo>
                    <a:pt x="137778" y="2789"/>
                  </a:lnTo>
                  <a:lnTo>
                    <a:pt x="106028" y="0"/>
                  </a:lnTo>
                  <a:close/>
                </a:path>
              </a:pathLst>
            </a:custGeom>
            <a:solidFill>
              <a:srgbClr val="FFFFFF">
                <a:alpha val="59999"/>
              </a:srgbClr>
            </a:solidFill>
          </p:spPr>
          <p:txBody>
            <a:bodyPr wrap="square" lIns="0" tIns="0" rIns="0" bIns="0" rtlCol="0"/>
            <a:lstStyle/>
            <a:p>
              <a:endParaRPr/>
            </a:p>
          </p:txBody>
        </p:sp>
      </p:grpSp>
    </p:spTree>
    <p:extLst>
      <p:ext uri="{BB962C8B-B14F-4D97-AF65-F5344CB8AC3E}">
        <p14:creationId xmlns:p14="http://schemas.microsoft.com/office/powerpoint/2010/main" val="786780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4D3C0B4-13D4-3B40-8222-275022C72B0D}"/>
              </a:ext>
            </a:extLst>
          </p:cNvPr>
          <p:cNvSpPr/>
          <p:nvPr/>
        </p:nvSpPr>
        <p:spPr>
          <a:xfrm>
            <a:off x="0" y="720000"/>
            <a:ext cx="12192000" cy="6138000"/>
          </a:xfrm>
          <a:prstGeom prst="rect">
            <a:avLst/>
          </a:prstGeom>
          <a:solidFill>
            <a:schemeClr val="tx2"/>
          </a:soli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2" name="object 2"/>
          <p:cNvSpPr txBox="1">
            <a:spLocks noGrp="1"/>
          </p:cNvSpPr>
          <p:nvPr>
            <p:ph type="title"/>
          </p:nvPr>
        </p:nvSpPr>
        <p:spPr>
          <a:xfrm>
            <a:off x="360000" y="216000"/>
            <a:ext cx="10536593" cy="364843"/>
          </a:xfrm>
          <a:prstGeom prst="rect">
            <a:avLst/>
          </a:prstGeom>
        </p:spPr>
        <p:txBody>
          <a:bodyPr vert="horz" wrap="square" lIns="0" tIns="12700" rIns="0" bIns="0" rtlCol="0">
            <a:spAutoFit/>
          </a:bodyPr>
          <a:lstStyle/>
          <a:p>
            <a:pPr marL="12700">
              <a:lnSpc>
                <a:spcPts val="2735"/>
              </a:lnSpc>
              <a:spcBef>
                <a:spcPts val="100"/>
              </a:spcBef>
            </a:pPr>
            <a:r>
              <a:rPr lang="en-US" b="0" dirty="0">
                <a:latin typeface="Avenir Next Medium" panose="020B0503020202020204" pitchFamily="34" charset="0"/>
              </a:rPr>
              <a:t>This is what exciting private companies have said about Rialto Markets</a:t>
            </a:r>
            <a:endParaRPr lang="en-US" b="0" kern="1200" dirty="0">
              <a:solidFill>
                <a:schemeClr val="bg1"/>
              </a:solidFill>
              <a:latin typeface="Avenir Next Medium" panose="020B0503020202020204" pitchFamily="34" charset="0"/>
              <a:cs typeface="+mj-cs"/>
            </a:endParaRPr>
          </a:p>
        </p:txBody>
      </p:sp>
      <p:grpSp>
        <p:nvGrpSpPr>
          <p:cNvPr id="3" name="Group 2">
            <a:extLst>
              <a:ext uri="{FF2B5EF4-FFF2-40B4-BE49-F238E27FC236}">
                <a16:creationId xmlns:a16="http://schemas.microsoft.com/office/drawing/2014/main" id="{346BFAAB-FCF2-3F42-A41E-DB9E222E24A3}"/>
              </a:ext>
            </a:extLst>
          </p:cNvPr>
          <p:cNvGrpSpPr/>
          <p:nvPr/>
        </p:nvGrpSpPr>
        <p:grpSpPr>
          <a:xfrm>
            <a:off x="457200" y="1214546"/>
            <a:ext cx="11176950" cy="1427171"/>
            <a:chOff x="457200" y="1214546"/>
            <a:chExt cx="11176950" cy="1427171"/>
          </a:xfrm>
        </p:grpSpPr>
        <p:sp>
          <p:nvSpPr>
            <p:cNvPr id="12" name="object 2">
              <a:extLst>
                <a:ext uri="{FF2B5EF4-FFF2-40B4-BE49-F238E27FC236}">
                  <a16:creationId xmlns:a16="http://schemas.microsoft.com/office/drawing/2014/main" id="{9FED6D6B-34A8-5D45-B16B-6584A37C711D}"/>
                </a:ext>
              </a:extLst>
            </p:cNvPr>
            <p:cNvSpPr txBox="1">
              <a:spLocks/>
            </p:cNvSpPr>
            <p:nvPr/>
          </p:nvSpPr>
          <p:spPr>
            <a:xfrm>
              <a:off x="1285911" y="1263309"/>
              <a:ext cx="10348239" cy="944746"/>
            </a:xfrm>
            <a:prstGeom prst="rect">
              <a:avLst/>
            </a:prstGeom>
          </p:spPr>
          <p:txBody>
            <a:bodyPr vert="horz" wrap="square" lIns="0" tIns="12065" rIns="0" bIns="0" rtlCol="0">
              <a:spAutoFit/>
            </a:bodyPr>
            <a:lstStyle>
              <a:lvl1pPr>
                <a:defRPr sz="2400" b="1" i="0">
                  <a:solidFill>
                    <a:schemeClr val="bg1"/>
                  </a:solidFill>
                  <a:latin typeface="Avenir Black" panose="02000503020000020003" pitchFamily="2" charset="0"/>
                  <a:ea typeface="+mj-ea"/>
                  <a:cs typeface="Calibri"/>
                </a:defRPr>
              </a:lvl1pPr>
            </a:lstStyle>
            <a:p>
              <a:pPr marL="12700" marR="5080">
                <a:lnSpc>
                  <a:spcPct val="101000"/>
                </a:lnSpc>
                <a:spcBef>
                  <a:spcPts val="95"/>
                </a:spcBef>
              </a:pPr>
              <a:r>
                <a:rPr lang="en-GB" sz="2000" dirty="0">
                  <a:latin typeface="Avenir Next Demi Bold" panose="020B0503020202020204" pitchFamily="34" charset="0"/>
                </a:rPr>
                <a:t>It always bothered me that my military brothers and sisters couldn't invest alongside me because they didn't have the net worth or income required by the SEC – but, with the help of Rialto Markets these issues have become a thing of the past.</a:t>
              </a:r>
              <a:endParaRPr lang="en-GB" sz="2000" kern="0" spc="5" dirty="0">
                <a:latin typeface="Avenir Next Demi Bold" panose="020B0503020202020204" pitchFamily="34" charset="0"/>
              </a:endParaRPr>
            </a:p>
          </p:txBody>
        </p:sp>
        <p:sp>
          <p:nvSpPr>
            <p:cNvPr id="13" name="object 3">
              <a:extLst>
                <a:ext uri="{FF2B5EF4-FFF2-40B4-BE49-F238E27FC236}">
                  <a16:creationId xmlns:a16="http://schemas.microsoft.com/office/drawing/2014/main" id="{CDFD972D-B6D9-BD4B-9943-C3D6C58CD8C8}"/>
                </a:ext>
              </a:extLst>
            </p:cNvPr>
            <p:cNvSpPr/>
            <p:nvPr/>
          </p:nvSpPr>
          <p:spPr>
            <a:xfrm>
              <a:off x="457200" y="1214546"/>
              <a:ext cx="547370" cy="429259"/>
            </a:xfrm>
            <a:custGeom>
              <a:avLst/>
              <a:gdLst/>
              <a:ahLst/>
              <a:cxnLst/>
              <a:rect l="l" t="t" r="r" b="b"/>
              <a:pathLst>
                <a:path w="547370" h="429259">
                  <a:moveTo>
                    <a:pt x="212063" y="0"/>
                  </a:moveTo>
                  <a:lnTo>
                    <a:pt x="169826" y="21513"/>
                  </a:lnTo>
                  <a:lnTo>
                    <a:pt x="130772" y="47534"/>
                  </a:lnTo>
                  <a:lnTo>
                    <a:pt x="94898" y="78062"/>
                  </a:lnTo>
                  <a:lnTo>
                    <a:pt x="62202" y="113096"/>
                  </a:lnTo>
                  <a:lnTo>
                    <a:pt x="34985" y="150313"/>
                  </a:lnTo>
                  <a:lnTo>
                    <a:pt x="15547" y="187374"/>
                  </a:lnTo>
                  <a:lnTo>
                    <a:pt x="3886" y="224280"/>
                  </a:lnTo>
                  <a:lnTo>
                    <a:pt x="0" y="261033"/>
                  </a:lnTo>
                  <a:lnTo>
                    <a:pt x="2259" y="298324"/>
                  </a:lnTo>
                  <a:lnTo>
                    <a:pt x="20335" y="360070"/>
                  </a:lnTo>
                  <a:lnTo>
                    <a:pt x="56186" y="404043"/>
                  </a:lnTo>
                  <a:lnTo>
                    <a:pt x="107971" y="426358"/>
                  </a:lnTo>
                  <a:lnTo>
                    <a:pt x="139724" y="429147"/>
                  </a:lnTo>
                  <a:lnTo>
                    <a:pt x="160465" y="427313"/>
                  </a:lnTo>
                  <a:lnTo>
                    <a:pt x="197699" y="412641"/>
                  </a:lnTo>
                  <a:lnTo>
                    <a:pt x="227995" y="384518"/>
                  </a:lnTo>
                  <a:lnTo>
                    <a:pt x="245747" y="331336"/>
                  </a:lnTo>
                  <a:lnTo>
                    <a:pt x="245383" y="321940"/>
                  </a:lnTo>
                  <a:lnTo>
                    <a:pt x="232014" y="277694"/>
                  </a:lnTo>
                  <a:lnTo>
                    <a:pt x="202946" y="248659"/>
                  </a:lnTo>
                  <a:lnTo>
                    <a:pt x="153854" y="231997"/>
                  </a:lnTo>
                  <a:lnTo>
                    <a:pt x="84976" y="229856"/>
                  </a:lnTo>
                  <a:lnTo>
                    <a:pt x="90112" y="199255"/>
                  </a:lnTo>
                  <a:lnTo>
                    <a:pt x="112819" y="145152"/>
                  </a:lnTo>
                  <a:lnTo>
                    <a:pt x="151908" y="100030"/>
                  </a:lnTo>
                  <a:lnTo>
                    <a:pt x="206226" y="60905"/>
                  </a:lnTo>
                  <a:lnTo>
                    <a:pt x="239027" y="43405"/>
                  </a:lnTo>
                  <a:lnTo>
                    <a:pt x="212063" y="0"/>
                  </a:lnTo>
                  <a:close/>
                </a:path>
                <a:path w="547370" h="429259">
                  <a:moveTo>
                    <a:pt x="513439" y="0"/>
                  </a:moveTo>
                  <a:lnTo>
                    <a:pt x="471202" y="21513"/>
                  </a:lnTo>
                  <a:lnTo>
                    <a:pt x="432148" y="47534"/>
                  </a:lnTo>
                  <a:lnTo>
                    <a:pt x="396274" y="78062"/>
                  </a:lnTo>
                  <a:lnTo>
                    <a:pt x="363579" y="113096"/>
                  </a:lnTo>
                  <a:lnTo>
                    <a:pt x="336365" y="150313"/>
                  </a:lnTo>
                  <a:lnTo>
                    <a:pt x="316929" y="187374"/>
                  </a:lnTo>
                  <a:lnTo>
                    <a:pt x="305268" y="224280"/>
                  </a:lnTo>
                  <a:lnTo>
                    <a:pt x="301382" y="261033"/>
                  </a:lnTo>
                  <a:lnTo>
                    <a:pt x="303640" y="298324"/>
                  </a:lnTo>
                  <a:lnTo>
                    <a:pt x="321714" y="360070"/>
                  </a:lnTo>
                  <a:lnTo>
                    <a:pt x="357568" y="404043"/>
                  </a:lnTo>
                  <a:lnTo>
                    <a:pt x="409353" y="426358"/>
                  </a:lnTo>
                  <a:lnTo>
                    <a:pt x="441106" y="429147"/>
                  </a:lnTo>
                  <a:lnTo>
                    <a:pt x="461846" y="427313"/>
                  </a:lnTo>
                  <a:lnTo>
                    <a:pt x="499078" y="412641"/>
                  </a:lnTo>
                  <a:lnTo>
                    <a:pt x="529375" y="384518"/>
                  </a:lnTo>
                  <a:lnTo>
                    <a:pt x="547129" y="331336"/>
                  </a:lnTo>
                  <a:lnTo>
                    <a:pt x="546764" y="321940"/>
                  </a:lnTo>
                  <a:lnTo>
                    <a:pt x="533391" y="277694"/>
                  </a:lnTo>
                  <a:lnTo>
                    <a:pt x="504324" y="248659"/>
                  </a:lnTo>
                  <a:lnTo>
                    <a:pt x="455236" y="231997"/>
                  </a:lnTo>
                  <a:lnTo>
                    <a:pt x="386353" y="229856"/>
                  </a:lnTo>
                  <a:lnTo>
                    <a:pt x="391492" y="199255"/>
                  </a:lnTo>
                  <a:lnTo>
                    <a:pt x="414201" y="145152"/>
                  </a:lnTo>
                  <a:lnTo>
                    <a:pt x="453288" y="100030"/>
                  </a:lnTo>
                  <a:lnTo>
                    <a:pt x="507605" y="60905"/>
                  </a:lnTo>
                  <a:lnTo>
                    <a:pt x="540404" y="43405"/>
                  </a:lnTo>
                  <a:lnTo>
                    <a:pt x="513439" y="0"/>
                  </a:lnTo>
                  <a:close/>
                </a:path>
              </a:pathLst>
            </a:custGeom>
            <a:solidFill>
              <a:srgbClr val="FFFFFF">
                <a:alpha val="59999"/>
              </a:srgbClr>
            </a:solidFill>
          </p:spPr>
          <p:txBody>
            <a:bodyPr wrap="square" lIns="0" tIns="0" rIns="0" bIns="0" rtlCol="0"/>
            <a:lstStyle/>
            <a:p>
              <a:endParaRPr/>
            </a:p>
          </p:txBody>
        </p:sp>
        <p:sp>
          <p:nvSpPr>
            <p:cNvPr id="14" name="object 4">
              <a:extLst>
                <a:ext uri="{FF2B5EF4-FFF2-40B4-BE49-F238E27FC236}">
                  <a16:creationId xmlns:a16="http://schemas.microsoft.com/office/drawing/2014/main" id="{ECBD4C0D-A8FA-EC42-AA70-17B49AF8EB59}"/>
                </a:ext>
              </a:extLst>
            </p:cNvPr>
            <p:cNvSpPr/>
            <p:nvPr/>
          </p:nvSpPr>
          <p:spPr>
            <a:xfrm>
              <a:off x="9372600" y="1880820"/>
              <a:ext cx="547370" cy="429259"/>
            </a:xfrm>
            <a:custGeom>
              <a:avLst/>
              <a:gdLst/>
              <a:ahLst/>
              <a:cxnLst/>
              <a:rect l="l" t="t" r="r" b="b"/>
              <a:pathLst>
                <a:path w="547369" h="429260">
                  <a:moveTo>
                    <a:pt x="407405" y="0"/>
                  </a:moveTo>
                  <a:lnTo>
                    <a:pt x="367339" y="7336"/>
                  </a:lnTo>
                  <a:lnTo>
                    <a:pt x="332940" y="29342"/>
                  </a:lnTo>
                  <a:lnTo>
                    <a:pt x="309270" y="61132"/>
                  </a:lnTo>
                  <a:lnTo>
                    <a:pt x="301376" y="97811"/>
                  </a:lnTo>
                  <a:lnTo>
                    <a:pt x="301742" y="107206"/>
                  </a:lnTo>
                  <a:lnTo>
                    <a:pt x="315115" y="151452"/>
                  </a:lnTo>
                  <a:lnTo>
                    <a:pt x="344183" y="180487"/>
                  </a:lnTo>
                  <a:lnTo>
                    <a:pt x="393275" y="197150"/>
                  </a:lnTo>
                  <a:lnTo>
                    <a:pt x="427789" y="199290"/>
                  </a:lnTo>
                  <a:lnTo>
                    <a:pt x="462158" y="199290"/>
                  </a:lnTo>
                  <a:lnTo>
                    <a:pt x="457019" y="229891"/>
                  </a:lnTo>
                  <a:lnTo>
                    <a:pt x="434310" y="283994"/>
                  </a:lnTo>
                  <a:lnTo>
                    <a:pt x="395221" y="329116"/>
                  </a:lnTo>
                  <a:lnTo>
                    <a:pt x="340903" y="368241"/>
                  </a:lnTo>
                  <a:lnTo>
                    <a:pt x="308102" y="385741"/>
                  </a:lnTo>
                  <a:lnTo>
                    <a:pt x="335066" y="429147"/>
                  </a:lnTo>
                  <a:lnTo>
                    <a:pt x="377303" y="407633"/>
                  </a:lnTo>
                  <a:lnTo>
                    <a:pt x="416357" y="381612"/>
                  </a:lnTo>
                  <a:lnTo>
                    <a:pt x="452231" y="351084"/>
                  </a:lnTo>
                  <a:lnTo>
                    <a:pt x="484927" y="316050"/>
                  </a:lnTo>
                  <a:lnTo>
                    <a:pt x="512144" y="278833"/>
                  </a:lnTo>
                  <a:lnTo>
                    <a:pt x="531582" y="241772"/>
                  </a:lnTo>
                  <a:lnTo>
                    <a:pt x="543243" y="204866"/>
                  </a:lnTo>
                  <a:lnTo>
                    <a:pt x="547129" y="168113"/>
                  </a:lnTo>
                  <a:lnTo>
                    <a:pt x="544871" y="130823"/>
                  </a:lnTo>
                  <a:lnTo>
                    <a:pt x="526797" y="69077"/>
                  </a:lnTo>
                  <a:lnTo>
                    <a:pt x="490943" y="25103"/>
                  </a:lnTo>
                  <a:lnTo>
                    <a:pt x="439158" y="2789"/>
                  </a:lnTo>
                  <a:lnTo>
                    <a:pt x="407405" y="0"/>
                  </a:lnTo>
                  <a:close/>
                </a:path>
                <a:path w="547369" h="429260">
                  <a:moveTo>
                    <a:pt x="106028" y="0"/>
                  </a:moveTo>
                  <a:lnTo>
                    <a:pt x="65960" y="7336"/>
                  </a:lnTo>
                  <a:lnTo>
                    <a:pt x="31558" y="29342"/>
                  </a:lnTo>
                  <a:lnTo>
                    <a:pt x="7893" y="61132"/>
                  </a:lnTo>
                  <a:lnTo>
                    <a:pt x="0" y="97811"/>
                  </a:lnTo>
                  <a:lnTo>
                    <a:pt x="364" y="107206"/>
                  </a:lnTo>
                  <a:lnTo>
                    <a:pt x="13738" y="151452"/>
                  </a:lnTo>
                  <a:lnTo>
                    <a:pt x="42805" y="180487"/>
                  </a:lnTo>
                  <a:lnTo>
                    <a:pt x="91893" y="197150"/>
                  </a:lnTo>
                  <a:lnTo>
                    <a:pt x="126407" y="199290"/>
                  </a:lnTo>
                  <a:lnTo>
                    <a:pt x="160776" y="199290"/>
                  </a:lnTo>
                  <a:lnTo>
                    <a:pt x="155637" y="229891"/>
                  </a:lnTo>
                  <a:lnTo>
                    <a:pt x="132928" y="283994"/>
                  </a:lnTo>
                  <a:lnTo>
                    <a:pt x="93841" y="329116"/>
                  </a:lnTo>
                  <a:lnTo>
                    <a:pt x="39524" y="368241"/>
                  </a:lnTo>
                  <a:lnTo>
                    <a:pt x="6725" y="385741"/>
                  </a:lnTo>
                  <a:lnTo>
                    <a:pt x="33690" y="429147"/>
                  </a:lnTo>
                  <a:lnTo>
                    <a:pt x="75927" y="407633"/>
                  </a:lnTo>
                  <a:lnTo>
                    <a:pt x="114981" y="381612"/>
                  </a:lnTo>
                  <a:lnTo>
                    <a:pt x="150855" y="351084"/>
                  </a:lnTo>
                  <a:lnTo>
                    <a:pt x="183550" y="316050"/>
                  </a:lnTo>
                  <a:lnTo>
                    <a:pt x="210764" y="278833"/>
                  </a:lnTo>
                  <a:lnTo>
                    <a:pt x="230200" y="241772"/>
                  </a:lnTo>
                  <a:lnTo>
                    <a:pt x="241861" y="204866"/>
                  </a:lnTo>
                  <a:lnTo>
                    <a:pt x="245747" y="168113"/>
                  </a:lnTo>
                  <a:lnTo>
                    <a:pt x="243489" y="130823"/>
                  </a:lnTo>
                  <a:lnTo>
                    <a:pt x="225415" y="69077"/>
                  </a:lnTo>
                  <a:lnTo>
                    <a:pt x="189561" y="25103"/>
                  </a:lnTo>
                  <a:lnTo>
                    <a:pt x="137778" y="2789"/>
                  </a:lnTo>
                  <a:lnTo>
                    <a:pt x="106028" y="0"/>
                  </a:lnTo>
                  <a:close/>
                </a:path>
              </a:pathLst>
            </a:custGeom>
            <a:solidFill>
              <a:srgbClr val="FFFFFF">
                <a:alpha val="59999"/>
              </a:srgbClr>
            </a:solidFill>
          </p:spPr>
          <p:txBody>
            <a:bodyPr wrap="square" lIns="0" tIns="0" rIns="0" bIns="0" rtlCol="0"/>
            <a:lstStyle/>
            <a:p>
              <a:endParaRPr/>
            </a:p>
          </p:txBody>
        </p:sp>
        <p:sp>
          <p:nvSpPr>
            <p:cNvPr id="15" name="object 8">
              <a:extLst>
                <a:ext uri="{FF2B5EF4-FFF2-40B4-BE49-F238E27FC236}">
                  <a16:creationId xmlns:a16="http://schemas.microsoft.com/office/drawing/2014/main" id="{A0AA65AF-F500-B64D-B13E-6626DFC7EF14}"/>
                </a:ext>
              </a:extLst>
            </p:cNvPr>
            <p:cNvSpPr txBox="1"/>
            <p:nvPr/>
          </p:nvSpPr>
          <p:spPr>
            <a:xfrm>
              <a:off x="2651440" y="2425632"/>
              <a:ext cx="8982710" cy="216085"/>
            </a:xfrm>
            <a:prstGeom prst="rect">
              <a:avLst/>
            </a:prstGeom>
          </p:spPr>
          <p:txBody>
            <a:bodyPr vert="horz" wrap="square" lIns="0" tIns="15875" rIns="0" bIns="0" rtlCol="0">
              <a:spAutoFit/>
            </a:bodyPr>
            <a:lstStyle/>
            <a:p>
              <a:pPr marL="12700" algn="r">
                <a:lnSpc>
                  <a:spcPct val="100000"/>
                </a:lnSpc>
                <a:spcBef>
                  <a:spcPts val="125"/>
                </a:spcBef>
              </a:pPr>
              <a:r>
                <a:rPr lang="en-GB" sz="1300" b="1" spc="10" dirty="0">
                  <a:solidFill>
                    <a:srgbClr val="FFFFFF"/>
                  </a:solidFill>
                  <a:latin typeface="Avenir Next"/>
                  <a:cs typeface="Avenir Next"/>
                </a:rPr>
                <a:t>– </a:t>
              </a:r>
              <a:r>
                <a:rPr lang="en-GB" sz="1300" b="1" spc="15" dirty="0">
                  <a:solidFill>
                    <a:srgbClr val="FFFFFF"/>
                  </a:solidFill>
                  <a:latin typeface="Avenir Next"/>
                  <a:cs typeface="Avenir Next"/>
                </a:rPr>
                <a:t>MISSION FIRST CAPITAL FOUNDER, PHIL CAPRON</a:t>
              </a:r>
              <a:endParaRPr lang="en-GB" sz="1300" dirty="0">
                <a:latin typeface="Avenir Next"/>
                <a:cs typeface="Avenir Next"/>
              </a:endParaRPr>
            </a:p>
          </p:txBody>
        </p:sp>
      </p:grpSp>
      <p:grpSp>
        <p:nvGrpSpPr>
          <p:cNvPr id="16" name="Group 15">
            <a:extLst>
              <a:ext uri="{FF2B5EF4-FFF2-40B4-BE49-F238E27FC236}">
                <a16:creationId xmlns:a16="http://schemas.microsoft.com/office/drawing/2014/main" id="{862776FE-4033-004F-9F62-D3A9FE3391FE}"/>
              </a:ext>
            </a:extLst>
          </p:cNvPr>
          <p:cNvGrpSpPr/>
          <p:nvPr/>
        </p:nvGrpSpPr>
        <p:grpSpPr>
          <a:xfrm>
            <a:off x="457200" y="3071203"/>
            <a:ext cx="11176950" cy="1495247"/>
            <a:chOff x="457200" y="1214546"/>
            <a:chExt cx="11176950" cy="1495247"/>
          </a:xfrm>
        </p:grpSpPr>
        <p:sp>
          <p:nvSpPr>
            <p:cNvPr id="17" name="object 2">
              <a:extLst>
                <a:ext uri="{FF2B5EF4-FFF2-40B4-BE49-F238E27FC236}">
                  <a16:creationId xmlns:a16="http://schemas.microsoft.com/office/drawing/2014/main" id="{71B54F06-9EF1-2C45-8B12-F1A30C16DDFC}"/>
                </a:ext>
              </a:extLst>
            </p:cNvPr>
            <p:cNvSpPr txBox="1">
              <a:spLocks/>
            </p:cNvSpPr>
            <p:nvPr/>
          </p:nvSpPr>
          <p:spPr>
            <a:xfrm>
              <a:off x="1285911" y="1263309"/>
              <a:ext cx="10220289" cy="1255600"/>
            </a:xfrm>
            <a:prstGeom prst="rect">
              <a:avLst/>
            </a:prstGeom>
          </p:spPr>
          <p:txBody>
            <a:bodyPr vert="horz" wrap="square" lIns="0" tIns="12065" rIns="0" bIns="0" rtlCol="0">
              <a:spAutoFit/>
            </a:bodyPr>
            <a:lstStyle>
              <a:lvl1pPr>
                <a:defRPr sz="2400" b="1" i="0">
                  <a:solidFill>
                    <a:schemeClr val="bg1"/>
                  </a:solidFill>
                  <a:latin typeface="Avenir Black" panose="02000503020000020003" pitchFamily="2" charset="0"/>
                  <a:ea typeface="+mj-ea"/>
                  <a:cs typeface="Calibri"/>
                </a:defRPr>
              </a:lvl1pPr>
            </a:lstStyle>
            <a:p>
              <a:pPr marL="12700" marR="5080">
                <a:lnSpc>
                  <a:spcPct val="101000"/>
                </a:lnSpc>
                <a:spcBef>
                  <a:spcPts val="95"/>
                </a:spcBef>
              </a:pPr>
              <a:r>
                <a:rPr lang="en-GB" sz="2000" dirty="0">
                  <a:latin typeface="Avenir Next Demi Bold" panose="020B0503020202020204" pitchFamily="34" charset="0"/>
                </a:rPr>
                <a:t>Partnering with Rialto Markets to raise this funding so rapidly has enabled ATLIS to now quickly scale battery development and move towards vehicle production. The fast pace and major oversubscription of our most recent raise speaks volumes about the success of our capital raise with Rialto Markets.</a:t>
              </a:r>
              <a:endParaRPr lang="en-GB" sz="2000" kern="0" spc="5" dirty="0">
                <a:latin typeface="Avenir Next Demi Bold" panose="020B0503020202020204" pitchFamily="34" charset="0"/>
              </a:endParaRPr>
            </a:p>
          </p:txBody>
        </p:sp>
        <p:sp>
          <p:nvSpPr>
            <p:cNvPr id="18" name="object 3">
              <a:extLst>
                <a:ext uri="{FF2B5EF4-FFF2-40B4-BE49-F238E27FC236}">
                  <a16:creationId xmlns:a16="http://schemas.microsoft.com/office/drawing/2014/main" id="{495BFDE6-3EEE-494B-8646-50C94670759D}"/>
                </a:ext>
              </a:extLst>
            </p:cNvPr>
            <p:cNvSpPr/>
            <p:nvPr/>
          </p:nvSpPr>
          <p:spPr>
            <a:xfrm>
              <a:off x="457200" y="1214546"/>
              <a:ext cx="547370" cy="429259"/>
            </a:xfrm>
            <a:custGeom>
              <a:avLst/>
              <a:gdLst/>
              <a:ahLst/>
              <a:cxnLst/>
              <a:rect l="l" t="t" r="r" b="b"/>
              <a:pathLst>
                <a:path w="547370" h="429259">
                  <a:moveTo>
                    <a:pt x="212063" y="0"/>
                  </a:moveTo>
                  <a:lnTo>
                    <a:pt x="169826" y="21513"/>
                  </a:lnTo>
                  <a:lnTo>
                    <a:pt x="130772" y="47534"/>
                  </a:lnTo>
                  <a:lnTo>
                    <a:pt x="94898" y="78062"/>
                  </a:lnTo>
                  <a:lnTo>
                    <a:pt x="62202" y="113096"/>
                  </a:lnTo>
                  <a:lnTo>
                    <a:pt x="34985" y="150313"/>
                  </a:lnTo>
                  <a:lnTo>
                    <a:pt x="15547" y="187374"/>
                  </a:lnTo>
                  <a:lnTo>
                    <a:pt x="3886" y="224280"/>
                  </a:lnTo>
                  <a:lnTo>
                    <a:pt x="0" y="261033"/>
                  </a:lnTo>
                  <a:lnTo>
                    <a:pt x="2259" y="298324"/>
                  </a:lnTo>
                  <a:lnTo>
                    <a:pt x="20335" y="360070"/>
                  </a:lnTo>
                  <a:lnTo>
                    <a:pt x="56186" y="404043"/>
                  </a:lnTo>
                  <a:lnTo>
                    <a:pt x="107971" y="426358"/>
                  </a:lnTo>
                  <a:lnTo>
                    <a:pt x="139724" y="429147"/>
                  </a:lnTo>
                  <a:lnTo>
                    <a:pt x="160465" y="427313"/>
                  </a:lnTo>
                  <a:lnTo>
                    <a:pt x="197699" y="412641"/>
                  </a:lnTo>
                  <a:lnTo>
                    <a:pt x="227995" y="384518"/>
                  </a:lnTo>
                  <a:lnTo>
                    <a:pt x="245747" y="331336"/>
                  </a:lnTo>
                  <a:lnTo>
                    <a:pt x="245383" y="321940"/>
                  </a:lnTo>
                  <a:lnTo>
                    <a:pt x="232014" y="277694"/>
                  </a:lnTo>
                  <a:lnTo>
                    <a:pt x="202946" y="248659"/>
                  </a:lnTo>
                  <a:lnTo>
                    <a:pt x="153854" y="231997"/>
                  </a:lnTo>
                  <a:lnTo>
                    <a:pt x="84976" y="229856"/>
                  </a:lnTo>
                  <a:lnTo>
                    <a:pt x="90112" y="199255"/>
                  </a:lnTo>
                  <a:lnTo>
                    <a:pt x="112819" y="145152"/>
                  </a:lnTo>
                  <a:lnTo>
                    <a:pt x="151908" y="100030"/>
                  </a:lnTo>
                  <a:lnTo>
                    <a:pt x="206226" y="60905"/>
                  </a:lnTo>
                  <a:lnTo>
                    <a:pt x="239027" y="43405"/>
                  </a:lnTo>
                  <a:lnTo>
                    <a:pt x="212063" y="0"/>
                  </a:lnTo>
                  <a:close/>
                </a:path>
                <a:path w="547370" h="429259">
                  <a:moveTo>
                    <a:pt x="513439" y="0"/>
                  </a:moveTo>
                  <a:lnTo>
                    <a:pt x="471202" y="21513"/>
                  </a:lnTo>
                  <a:lnTo>
                    <a:pt x="432148" y="47534"/>
                  </a:lnTo>
                  <a:lnTo>
                    <a:pt x="396274" y="78062"/>
                  </a:lnTo>
                  <a:lnTo>
                    <a:pt x="363579" y="113096"/>
                  </a:lnTo>
                  <a:lnTo>
                    <a:pt x="336365" y="150313"/>
                  </a:lnTo>
                  <a:lnTo>
                    <a:pt x="316929" y="187374"/>
                  </a:lnTo>
                  <a:lnTo>
                    <a:pt x="305268" y="224280"/>
                  </a:lnTo>
                  <a:lnTo>
                    <a:pt x="301382" y="261033"/>
                  </a:lnTo>
                  <a:lnTo>
                    <a:pt x="303640" y="298324"/>
                  </a:lnTo>
                  <a:lnTo>
                    <a:pt x="321714" y="360070"/>
                  </a:lnTo>
                  <a:lnTo>
                    <a:pt x="357568" y="404043"/>
                  </a:lnTo>
                  <a:lnTo>
                    <a:pt x="409353" y="426358"/>
                  </a:lnTo>
                  <a:lnTo>
                    <a:pt x="441106" y="429147"/>
                  </a:lnTo>
                  <a:lnTo>
                    <a:pt x="461846" y="427313"/>
                  </a:lnTo>
                  <a:lnTo>
                    <a:pt x="499078" y="412641"/>
                  </a:lnTo>
                  <a:lnTo>
                    <a:pt x="529375" y="384518"/>
                  </a:lnTo>
                  <a:lnTo>
                    <a:pt x="547129" y="331336"/>
                  </a:lnTo>
                  <a:lnTo>
                    <a:pt x="546764" y="321940"/>
                  </a:lnTo>
                  <a:lnTo>
                    <a:pt x="533391" y="277694"/>
                  </a:lnTo>
                  <a:lnTo>
                    <a:pt x="504324" y="248659"/>
                  </a:lnTo>
                  <a:lnTo>
                    <a:pt x="455236" y="231997"/>
                  </a:lnTo>
                  <a:lnTo>
                    <a:pt x="386353" y="229856"/>
                  </a:lnTo>
                  <a:lnTo>
                    <a:pt x="391492" y="199255"/>
                  </a:lnTo>
                  <a:lnTo>
                    <a:pt x="414201" y="145152"/>
                  </a:lnTo>
                  <a:lnTo>
                    <a:pt x="453288" y="100030"/>
                  </a:lnTo>
                  <a:lnTo>
                    <a:pt x="507605" y="60905"/>
                  </a:lnTo>
                  <a:lnTo>
                    <a:pt x="540404" y="43405"/>
                  </a:lnTo>
                  <a:lnTo>
                    <a:pt x="513439" y="0"/>
                  </a:lnTo>
                  <a:close/>
                </a:path>
              </a:pathLst>
            </a:custGeom>
            <a:solidFill>
              <a:srgbClr val="FFFFFF">
                <a:alpha val="59999"/>
              </a:srgbClr>
            </a:solidFill>
          </p:spPr>
          <p:txBody>
            <a:bodyPr wrap="square" lIns="0" tIns="0" rIns="0" bIns="0" rtlCol="0"/>
            <a:lstStyle/>
            <a:p>
              <a:endParaRPr/>
            </a:p>
          </p:txBody>
        </p:sp>
        <p:sp>
          <p:nvSpPr>
            <p:cNvPr id="19" name="object 4">
              <a:extLst>
                <a:ext uri="{FF2B5EF4-FFF2-40B4-BE49-F238E27FC236}">
                  <a16:creationId xmlns:a16="http://schemas.microsoft.com/office/drawing/2014/main" id="{F567E6D6-0668-694E-BA35-9B612A4F0263}"/>
                </a:ext>
              </a:extLst>
            </p:cNvPr>
            <p:cNvSpPr/>
            <p:nvPr/>
          </p:nvSpPr>
          <p:spPr>
            <a:xfrm>
              <a:off x="6869110" y="2220483"/>
              <a:ext cx="547370" cy="429259"/>
            </a:xfrm>
            <a:custGeom>
              <a:avLst/>
              <a:gdLst/>
              <a:ahLst/>
              <a:cxnLst/>
              <a:rect l="l" t="t" r="r" b="b"/>
              <a:pathLst>
                <a:path w="547369" h="429260">
                  <a:moveTo>
                    <a:pt x="407405" y="0"/>
                  </a:moveTo>
                  <a:lnTo>
                    <a:pt x="367339" y="7336"/>
                  </a:lnTo>
                  <a:lnTo>
                    <a:pt x="332940" y="29342"/>
                  </a:lnTo>
                  <a:lnTo>
                    <a:pt x="309270" y="61132"/>
                  </a:lnTo>
                  <a:lnTo>
                    <a:pt x="301376" y="97811"/>
                  </a:lnTo>
                  <a:lnTo>
                    <a:pt x="301742" y="107206"/>
                  </a:lnTo>
                  <a:lnTo>
                    <a:pt x="315115" y="151452"/>
                  </a:lnTo>
                  <a:lnTo>
                    <a:pt x="344183" y="180487"/>
                  </a:lnTo>
                  <a:lnTo>
                    <a:pt x="393275" y="197150"/>
                  </a:lnTo>
                  <a:lnTo>
                    <a:pt x="427789" y="199290"/>
                  </a:lnTo>
                  <a:lnTo>
                    <a:pt x="462158" y="199290"/>
                  </a:lnTo>
                  <a:lnTo>
                    <a:pt x="457019" y="229891"/>
                  </a:lnTo>
                  <a:lnTo>
                    <a:pt x="434310" y="283994"/>
                  </a:lnTo>
                  <a:lnTo>
                    <a:pt x="395221" y="329116"/>
                  </a:lnTo>
                  <a:lnTo>
                    <a:pt x="340903" y="368241"/>
                  </a:lnTo>
                  <a:lnTo>
                    <a:pt x="308102" y="385741"/>
                  </a:lnTo>
                  <a:lnTo>
                    <a:pt x="335066" y="429147"/>
                  </a:lnTo>
                  <a:lnTo>
                    <a:pt x="377303" y="407633"/>
                  </a:lnTo>
                  <a:lnTo>
                    <a:pt x="416357" y="381612"/>
                  </a:lnTo>
                  <a:lnTo>
                    <a:pt x="452231" y="351084"/>
                  </a:lnTo>
                  <a:lnTo>
                    <a:pt x="484927" y="316050"/>
                  </a:lnTo>
                  <a:lnTo>
                    <a:pt x="512144" y="278833"/>
                  </a:lnTo>
                  <a:lnTo>
                    <a:pt x="531582" y="241772"/>
                  </a:lnTo>
                  <a:lnTo>
                    <a:pt x="543243" y="204866"/>
                  </a:lnTo>
                  <a:lnTo>
                    <a:pt x="547129" y="168113"/>
                  </a:lnTo>
                  <a:lnTo>
                    <a:pt x="544871" y="130823"/>
                  </a:lnTo>
                  <a:lnTo>
                    <a:pt x="526797" y="69077"/>
                  </a:lnTo>
                  <a:lnTo>
                    <a:pt x="490943" y="25103"/>
                  </a:lnTo>
                  <a:lnTo>
                    <a:pt x="439158" y="2789"/>
                  </a:lnTo>
                  <a:lnTo>
                    <a:pt x="407405" y="0"/>
                  </a:lnTo>
                  <a:close/>
                </a:path>
                <a:path w="547369" h="429260">
                  <a:moveTo>
                    <a:pt x="106028" y="0"/>
                  </a:moveTo>
                  <a:lnTo>
                    <a:pt x="65960" y="7336"/>
                  </a:lnTo>
                  <a:lnTo>
                    <a:pt x="31558" y="29342"/>
                  </a:lnTo>
                  <a:lnTo>
                    <a:pt x="7893" y="61132"/>
                  </a:lnTo>
                  <a:lnTo>
                    <a:pt x="0" y="97811"/>
                  </a:lnTo>
                  <a:lnTo>
                    <a:pt x="364" y="107206"/>
                  </a:lnTo>
                  <a:lnTo>
                    <a:pt x="13738" y="151452"/>
                  </a:lnTo>
                  <a:lnTo>
                    <a:pt x="42805" y="180487"/>
                  </a:lnTo>
                  <a:lnTo>
                    <a:pt x="91893" y="197150"/>
                  </a:lnTo>
                  <a:lnTo>
                    <a:pt x="126407" y="199290"/>
                  </a:lnTo>
                  <a:lnTo>
                    <a:pt x="160776" y="199290"/>
                  </a:lnTo>
                  <a:lnTo>
                    <a:pt x="155637" y="229891"/>
                  </a:lnTo>
                  <a:lnTo>
                    <a:pt x="132928" y="283994"/>
                  </a:lnTo>
                  <a:lnTo>
                    <a:pt x="93841" y="329116"/>
                  </a:lnTo>
                  <a:lnTo>
                    <a:pt x="39524" y="368241"/>
                  </a:lnTo>
                  <a:lnTo>
                    <a:pt x="6725" y="385741"/>
                  </a:lnTo>
                  <a:lnTo>
                    <a:pt x="33690" y="429147"/>
                  </a:lnTo>
                  <a:lnTo>
                    <a:pt x="75927" y="407633"/>
                  </a:lnTo>
                  <a:lnTo>
                    <a:pt x="114981" y="381612"/>
                  </a:lnTo>
                  <a:lnTo>
                    <a:pt x="150855" y="351084"/>
                  </a:lnTo>
                  <a:lnTo>
                    <a:pt x="183550" y="316050"/>
                  </a:lnTo>
                  <a:lnTo>
                    <a:pt x="210764" y="278833"/>
                  </a:lnTo>
                  <a:lnTo>
                    <a:pt x="230200" y="241772"/>
                  </a:lnTo>
                  <a:lnTo>
                    <a:pt x="241861" y="204866"/>
                  </a:lnTo>
                  <a:lnTo>
                    <a:pt x="245747" y="168113"/>
                  </a:lnTo>
                  <a:lnTo>
                    <a:pt x="243489" y="130823"/>
                  </a:lnTo>
                  <a:lnTo>
                    <a:pt x="225415" y="69077"/>
                  </a:lnTo>
                  <a:lnTo>
                    <a:pt x="189561" y="25103"/>
                  </a:lnTo>
                  <a:lnTo>
                    <a:pt x="137778" y="2789"/>
                  </a:lnTo>
                  <a:lnTo>
                    <a:pt x="106028" y="0"/>
                  </a:lnTo>
                  <a:close/>
                </a:path>
              </a:pathLst>
            </a:custGeom>
            <a:solidFill>
              <a:srgbClr val="FFFFFF">
                <a:alpha val="59999"/>
              </a:srgbClr>
            </a:solidFill>
          </p:spPr>
          <p:txBody>
            <a:bodyPr wrap="square" lIns="0" tIns="0" rIns="0" bIns="0" rtlCol="0"/>
            <a:lstStyle/>
            <a:p>
              <a:endParaRPr/>
            </a:p>
          </p:txBody>
        </p:sp>
        <p:sp>
          <p:nvSpPr>
            <p:cNvPr id="20" name="object 8">
              <a:extLst>
                <a:ext uri="{FF2B5EF4-FFF2-40B4-BE49-F238E27FC236}">
                  <a16:creationId xmlns:a16="http://schemas.microsoft.com/office/drawing/2014/main" id="{377D0252-72AD-AB44-855F-EC550F2EA117}"/>
                </a:ext>
              </a:extLst>
            </p:cNvPr>
            <p:cNvSpPr txBox="1"/>
            <p:nvPr/>
          </p:nvSpPr>
          <p:spPr>
            <a:xfrm>
              <a:off x="2651440" y="2493708"/>
              <a:ext cx="8982710" cy="216085"/>
            </a:xfrm>
            <a:prstGeom prst="rect">
              <a:avLst/>
            </a:prstGeom>
          </p:spPr>
          <p:txBody>
            <a:bodyPr vert="horz" wrap="square" lIns="0" tIns="15875" rIns="0" bIns="0" rtlCol="0">
              <a:spAutoFit/>
            </a:bodyPr>
            <a:lstStyle/>
            <a:p>
              <a:pPr marL="12700" algn="r">
                <a:lnSpc>
                  <a:spcPct val="100000"/>
                </a:lnSpc>
                <a:spcBef>
                  <a:spcPts val="125"/>
                </a:spcBef>
              </a:pPr>
              <a:r>
                <a:rPr lang="en-GB" sz="1300" b="1" spc="10" dirty="0">
                  <a:solidFill>
                    <a:srgbClr val="FFFFFF"/>
                  </a:solidFill>
                  <a:latin typeface="Avenir Next"/>
                  <a:cs typeface="Avenir Next"/>
                </a:rPr>
                <a:t>– </a:t>
              </a:r>
              <a:r>
                <a:rPr lang="en-GB" sz="1300" b="1" spc="15" dirty="0">
                  <a:solidFill>
                    <a:srgbClr val="FFFFFF"/>
                  </a:solidFill>
                  <a:latin typeface="Avenir Next"/>
                  <a:cs typeface="Avenir Next"/>
                </a:rPr>
                <a:t>ATLIS PRESIDENT, ANNIE PRATT</a:t>
              </a:r>
              <a:endParaRPr lang="en-GB" sz="1300" dirty="0">
                <a:latin typeface="Avenir Next"/>
                <a:cs typeface="Avenir Next"/>
              </a:endParaRPr>
            </a:p>
          </p:txBody>
        </p:sp>
      </p:grpSp>
      <p:grpSp>
        <p:nvGrpSpPr>
          <p:cNvPr id="21" name="Group 20">
            <a:extLst>
              <a:ext uri="{FF2B5EF4-FFF2-40B4-BE49-F238E27FC236}">
                <a16:creationId xmlns:a16="http://schemas.microsoft.com/office/drawing/2014/main" id="{7BBEB507-3390-F34B-8199-DC7121DB69AE}"/>
              </a:ext>
            </a:extLst>
          </p:cNvPr>
          <p:cNvGrpSpPr/>
          <p:nvPr/>
        </p:nvGrpSpPr>
        <p:grpSpPr>
          <a:xfrm>
            <a:off x="457200" y="5038740"/>
            <a:ext cx="11176950" cy="1209428"/>
            <a:chOff x="457200" y="1214546"/>
            <a:chExt cx="11176950" cy="1209428"/>
          </a:xfrm>
        </p:grpSpPr>
        <p:sp>
          <p:nvSpPr>
            <p:cNvPr id="22" name="object 2">
              <a:extLst>
                <a:ext uri="{FF2B5EF4-FFF2-40B4-BE49-F238E27FC236}">
                  <a16:creationId xmlns:a16="http://schemas.microsoft.com/office/drawing/2014/main" id="{C4454A2F-651E-9645-B122-E2169082B8F5}"/>
                </a:ext>
              </a:extLst>
            </p:cNvPr>
            <p:cNvSpPr txBox="1">
              <a:spLocks/>
            </p:cNvSpPr>
            <p:nvPr/>
          </p:nvSpPr>
          <p:spPr>
            <a:xfrm>
              <a:off x="1285911" y="1263309"/>
              <a:ext cx="10348239" cy="944746"/>
            </a:xfrm>
            <a:prstGeom prst="rect">
              <a:avLst/>
            </a:prstGeom>
          </p:spPr>
          <p:txBody>
            <a:bodyPr vert="horz" wrap="square" lIns="0" tIns="12065" rIns="0" bIns="0" rtlCol="0">
              <a:spAutoFit/>
            </a:bodyPr>
            <a:lstStyle>
              <a:lvl1pPr>
                <a:defRPr sz="2400" b="1" i="0">
                  <a:solidFill>
                    <a:schemeClr val="bg1"/>
                  </a:solidFill>
                  <a:latin typeface="Avenir Black" panose="02000503020000020003" pitchFamily="2" charset="0"/>
                  <a:ea typeface="+mj-ea"/>
                  <a:cs typeface="Calibri"/>
                </a:defRPr>
              </a:lvl1pPr>
            </a:lstStyle>
            <a:p>
              <a:pPr marL="12700" marR="5080">
                <a:lnSpc>
                  <a:spcPct val="101000"/>
                </a:lnSpc>
                <a:spcBef>
                  <a:spcPts val="95"/>
                </a:spcBef>
              </a:pPr>
              <a:r>
                <a:rPr lang="en-GB" sz="2000" dirty="0">
                  <a:latin typeface="Avenir Next Demi Bold" panose="020B0503020202020204" pitchFamily="34" charset="0"/>
                </a:rPr>
                <a:t>We are delighted to be one of the first US companies to offer an ATS to its shareholders. With the help of Rialto Markets, investors in </a:t>
              </a:r>
              <a:r>
                <a:rPr lang="en-GB" sz="2000" dirty="0" err="1">
                  <a:latin typeface="Avenir Next Demi Bold" panose="020B0503020202020204" pitchFamily="34" charset="0"/>
                </a:rPr>
                <a:t>Cityzenith</a:t>
              </a:r>
              <a:r>
                <a:rPr lang="en-GB" sz="2000" dirty="0">
                  <a:latin typeface="Avenir Next Demi Bold" panose="020B0503020202020204" pitchFamily="34" charset="0"/>
                </a:rPr>
                <a:t> will now no longer necessarily have to wait 3-5 years to access returns.</a:t>
              </a:r>
              <a:endParaRPr lang="en-GB" sz="2000" kern="0" spc="5" dirty="0">
                <a:latin typeface="Avenir Next Demi Bold" panose="020B0503020202020204" pitchFamily="34" charset="0"/>
              </a:endParaRPr>
            </a:p>
          </p:txBody>
        </p:sp>
        <p:sp>
          <p:nvSpPr>
            <p:cNvPr id="23" name="object 3">
              <a:extLst>
                <a:ext uri="{FF2B5EF4-FFF2-40B4-BE49-F238E27FC236}">
                  <a16:creationId xmlns:a16="http://schemas.microsoft.com/office/drawing/2014/main" id="{9E10507D-101E-5F4C-9E57-DED59F22B51B}"/>
                </a:ext>
              </a:extLst>
            </p:cNvPr>
            <p:cNvSpPr/>
            <p:nvPr/>
          </p:nvSpPr>
          <p:spPr>
            <a:xfrm>
              <a:off x="457200" y="1214546"/>
              <a:ext cx="547370" cy="429259"/>
            </a:xfrm>
            <a:custGeom>
              <a:avLst/>
              <a:gdLst/>
              <a:ahLst/>
              <a:cxnLst/>
              <a:rect l="l" t="t" r="r" b="b"/>
              <a:pathLst>
                <a:path w="547370" h="429259">
                  <a:moveTo>
                    <a:pt x="212063" y="0"/>
                  </a:moveTo>
                  <a:lnTo>
                    <a:pt x="169826" y="21513"/>
                  </a:lnTo>
                  <a:lnTo>
                    <a:pt x="130772" y="47534"/>
                  </a:lnTo>
                  <a:lnTo>
                    <a:pt x="94898" y="78062"/>
                  </a:lnTo>
                  <a:lnTo>
                    <a:pt x="62202" y="113096"/>
                  </a:lnTo>
                  <a:lnTo>
                    <a:pt x="34985" y="150313"/>
                  </a:lnTo>
                  <a:lnTo>
                    <a:pt x="15547" y="187374"/>
                  </a:lnTo>
                  <a:lnTo>
                    <a:pt x="3886" y="224280"/>
                  </a:lnTo>
                  <a:lnTo>
                    <a:pt x="0" y="261033"/>
                  </a:lnTo>
                  <a:lnTo>
                    <a:pt x="2259" y="298324"/>
                  </a:lnTo>
                  <a:lnTo>
                    <a:pt x="20335" y="360070"/>
                  </a:lnTo>
                  <a:lnTo>
                    <a:pt x="56186" y="404043"/>
                  </a:lnTo>
                  <a:lnTo>
                    <a:pt x="107971" y="426358"/>
                  </a:lnTo>
                  <a:lnTo>
                    <a:pt x="139724" y="429147"/>
                  </a:lnTo>
                  <a:lnTo>
                    <a:pt x="160465" y="427313"/>
                  </a:lnTo>
                  <a:lnTo>
                    <a:pt x="197699" y="412641"/>
                  </a:lnTo>
                  <a:lnTo>
                    <a:pt x="227995" y="384518"/>
                  </a:lnTo>
                  <a:lnTo>
                    <a:pt x="245747" y="331336"/>
                  </a:lnTo>
                  <a:lnTo>
                    <a:pt x="245383" y="321940"/>
                  </a:lnTo>
                  <a:lnTo>
                    <a:pt x="232014" y="277694"/>
                  </a:lnTo>
                  <a:lnTo>
                    <a:pt x="202946" y="248659"/>
                  </a:lnTo>
                  <a:lnTo>
                    <a:pt x="153854" y="231997"/>
                  </a:lnTo>
                  <a:lnTo>
                    <a:pt x="84976" y="229856"/>
                  </a:lnTo>
                  <a:lnTo>
                    <a:pt x="90112" y="199255"/>
                  </a:lnTo>
                  <a:lnTo>
                    <a:pt x="112819" y="145152"/>
                  </a:lnTo>
                  <a:lnTo>
                    <a:pt x="151908" y="100030"/>
                  </a:lnTo>
                  <a:lnTo>
                    <a:pt x="206226" y="60905"/>
                  </a:lnTo>
                  <a:lnTo>
                    <a:pt x="239027" y="43405"/>
                  </a:lnTo>
                  <a:lnTo>
                    <a:pt x="212063" y="0"/>
                  </a:lnTo>
                  <a:close/>
                </a:path>
                <a:path w="547370" h="429259">
                  <a:moveTo>
                    <a:pt x="513439" y="0"/>
                  </a:moveTo>
                  <a:lnTo>
                    <a:pt x="471202" y="21513"/>
                  </a:lnTo>
                  <a:lnTo>
                    <a:pt x="432148" y="47534"/>
                  </a:lnTo>
                  <a:lnTo>
                    <a:pt x="396274" y="78062"/>
                  </a:lnTo>
                  <a:lnTo>
                    <a:pt x="363579" y="113096"/>
                  </a:lnTo>
                  <a:lnTo>
                    <a:pt x="336365" y="150313"/>
                  </a:lnTo>
                  <a:lnTo>
                    <a:pt x="316929" y="187374"/>
                  </a:lnTo>
                  <a:lnTo>
                    <a:pt x="305268" y="224280"/>
                  </a:lnTo>
                  <a:lnTo>
                    <a:pt x="301382" y="261033"/>
                  </a:lnTo>
                  <a:lnTo>
                    <a:pt x="303640" y="298324"/>
                  </a:lnTo>
                  <a:lnTo>
                    <a:pt x="321714" y="360070"/>
                  </a:lnTo>
                  <a:lnTo>
                    <a:pt x="357568" y="404043"/>
                  </a:lnTo>
                  <a:lnTo>
                    <a:pt x="409353" y="426358"/>
                  </a:lnTo>
                  <a:lnTo>
                    <a:pt x="441106" y="429147"/>
                  </a:lnTo>
                  <a:lnTo>
                    <a:pt x="461846" y="427313"/>
                  </a:lnTo>
                  <a:lnTo>
                    <a:pt x="499078" y="412641"/>
                  </a:lnTo>
                  <a:lnTo>
                    <a:pt x="529375" y="384518"/>
                  </a:lnTo>
                  <a:lnTo>
                    <a:pt x="547129" y="331336"/>
                  </a:lnTo>
                  <a:lnTo>
                    <a:pt x="546764" y="321940"/>
                  </a:lnTo>
                  <a:lnTo>
                    <a:pt x="533391" y="277694"/>
                  </a:lnTo>
                  <a:lnTo>
                    <a:pt x="504324" y="248659"/>
                  </a:lnTo>
                  <a:lnTo>
                    <a:pt x="455236" y="231997"/>
                  </a:lnTo>
                  <a:lnTo>
                    <a:pt x="386353" y="229856"/>
                  </a:lnTo>
                  <a:lnTo>
                    <a:pt x="391492" y="199255"/>
                  </a:lnTo>
                  <a:lnTo>
                    <a:pt x="414201" y="145152"/>
                  </a:lnTo>
                  <a:lnTo>
                    <a:pt x="453288" y="100030"/>
                  </a:lnTo>
                  <a:lnTo>
                    <a:pt x="507605" y="60905"/>
                  </a:lnTo>
                  <a:lnTo>
                    <a:pt x="540404" y="43405"/>
                  </a:lnTo>
                  <a:lnTo>
                    <a:pt x="513439" y="0"/>
                  </a:lnTo>
                  <a:close/>
                </a:path>
              </a:pathLst>
            </a:custGeom>
            <a:solidFill>
              <a:srgbClr val="FFFFFF">
                <a:alpha val="59999"/>
              </a:srgbClr>
            </a:solidFill>
          </p:spPr>
          <p:txBody>
            <a:bodyPr wrap="square" lIns="0" tIns="0" rIns="0" bIns="0" rtlCol="0"/>
            <a:lstStyle/>
            <a:p>
              <a:endParaRPr/>
            </a:p>
          </p:txBody>
        </p:sp>
        <p:sp>
          <p:nvSpPr>
            <p:cNvPr id="24" name="object 4">
              <a:extLst>
                <a:ext uri="{FF2B5EF4-FFF2-40B4-BE49-F238E27FC236}">
                  <a16:creationId xmlns:a16="http://schemas.microsoft.com/office/drawing/2014/main" id="{7CE1C4DC-11BE-1C47-A48D-3988ACB11DA0}"/>
                </a:ext>
              </a:extLst>
            </p:cNvPr>
            <p:cNvSpPr/>
            <p:nvPr/>
          </p:nvSpPr>
          <p:spPr>
            <a:xfrm>
              <a:off x="6019800" y="1894861"/>
              <a:ext cx="547370" cy="429259"/>
            </a:xfrm>
            <a:custGeom>
              <a:avLst/>
              <a:gdLst/>
              <a:ahLst/>
              <a:cxnLst/>
              <a:rect l="l" t="t" r="r" b="b"/>
              <a:pathLst>
                <a:path w="547369" h="429260">
                  <a:moveTo>
                    <a:pt x="407405" y="0"/>
                  </a:moveTo>
                  <a:lnTo>
                    <a:pt x="367339" y="7336"/>
                  </a:lnTo>
                  <a:lnTo>
                    <a:pt x="332940" y="29342"/>
                  </a:lnTo>
                  <a:lnTo>
                    <a:pt x="309270" y="61132"/>
                  </a:lnTo>
                  <a:lnTo>
                    <a:pt x="301376" y="97811"/>
                  </a:lnTo>
                  <a:lnTo>
                    <a:pt x="301742" y="107206"/>
                  </a:lnTo>
                  <a:lnTo>
                    <a:pt x="315115" y="151452"/>
                  </a:lnTo>
                  <a:lnTo>
                    <a:pt x="344183" y="180487"/>
                  </a:lnTo>
                  <a:lnTo>
                    <a:pt x="393275" y="197150"/>
                  </a:lnTo>
                  <a:lnTo>
                    <a:pt x="427789" y="199290"/>
                  </a:lnTo>
                  <a:lnTo>
                    <a:pt x="462158" y="199290"/>
                  </a:lnTo>
                  <a:lnTo>
                    <a:pt x="457019" y="229891"/>
                  </a:lnTo>
                  <a:lnTo>
                    <a:pt x="434310" y="283994"/>
                  </a:lnTo>
                  <a:lnTo>
                    <a:pt x="395221" y="329116"/>
                  </a:lnTo>
                  <a:lnTo>
                    <a:pt x="340903" y="368241"/>
                  </a:lnTo>
                  <a:lnTo>
                    <a:pt x="308102" y="385741"/>
                  </a:lnTo>
                  <a:lnTo>
                    <a:pt x="335066" y="429147"/>
                  </a:lnTo>
                  <a:lnTo>
                    <a:pt x="377303" y="407633"/>
                  </a:lnTo>
                  <a:lnTo>
                    <a:pt x="416357" y="381612"/>
                  </a:lnTo>
                  <a:lnTo>
                    <a:pt x="452231" y="351084"/>
                  </a:lnTo>
                  <a:lnTo>
                    <a:pt x="484927" y="316050"/>
                  </a:lnTo>
                  <a:lnTo>
                    <a:pt x="512144" y="278833"/>
                  </a:lnTo>
                  <a:lnTo>
                    <a:pt x="531582" y="241772"/>
                  </a:lnTo>
                  <a:lnTo>
                    <a:pt x="543243" y="204866"/>
                  </a:lnTo>
                  <a:lnTo>
                    <a:pt x="547129" y="168113"/>
                  </a:lnTo>
                  <a:lnTo>
                    <a:pt x="544871" y="130823"/>
                  </a:lnTo>
                  <a:lnTo>
                    <a:pt x="526797" y="69077"/>
                  </a:lnTo>
                  <a:lnTo>
                    <a:pt x="490943" y="25103"/>
                  </a:lnTo>
                  <a:lnTo>
                    <a:pt x="439158" y="2789"/>
                  </a:lnTo>
                  <a:lnTo>
                    <a:pt x="407405" y="0"/>
                  </a:lnTo>
                  <a:close/>
                </a:path>
                <a:path w="547369" h="429260">
                  <a:moveTo>
                    <a:pt x="106028" y="0"/>
                  </a:moveTo>
                  <a:lnTo>
                    <a:pt x="65960" y="7336"/>
                  </a:lnTo>
                  <a:lnTo>
                    <a:pt x="31558" y="29342"/>
                  </a:lnTo>
                  <a:lnTo>
                    <a:pt x="7893" y="61132"/>
                  </a:lnTo>
                  <a:lnTo>
                    <a:pt x="0" y="97811"/>
                  </a:lnTo>
                  <a:lnTo>
                    <a:pt x="364" y="107206"/>
                  </a:lnTo>
                  <a:lnTo>
                    <a:pt x="13738" y="151452"/>
                  </a:lnTo>
                  <a:lnTo>
                    <a:pt x="42805" y="180487"/>
                  </a:lnTo>
                  <a:lnTo>
                    <a:pt x="91893" y="197150"/>
                  </a:lnTo>
                  <a:lnTo>
                    <a:pt x="126407" y="199290"/>
                  </a:lnTo>
                  <a:lnTo>
                    <a:pt x="160776" y="199290"/>
                  </a:lnTo>
                  <a:lnTo>
                    <a:pt x="155637" y="229891"/>
                  </a:lnTo>
                  <a:lnTo>
                    <a:pt x="132928" y="283994"/>
                  </a:lnTo>
                  <a:lnTo>
                    <a:pt x="93841" y="329116"/>
                  </a:lnTo>
                  <a:lnTo>
                    <a:pt x="39524" y="368241"/>
                  </a:lnTo>
                  <a:lnTo>
                    <a:pt x="6725" y="385741"/>
                  </a:lnTo>
                  <a:lnTo>
                    <a:pt x="33690" y="429147"/>
                  </a:lnTo>
                  <a:lnTo>
                    <a:pt x="75927" y="407633"/>
                  </a:lnTo>
                  <a:lnTo>
                    <a:pt x="114981" y="381612"/>
                  </a:lnTo>
                  <a:lnTo>
                    <a:pt x="150855" y="351084"/>
                  </a:lnTo>
                  <a:lnTo>
                    <a:pt x="183550" y="316050"/>
                  </a:lnTo>
                  <a:lnTo>
                    <a:pt x="210764" y="278833"/>
                  </a:lnTo>
                  <a:lnTo>
                    <a:pt x="230200" y="241772"/>
                  </a:lnTo>
                  <a:lnTo>
                    <a:pt x="241861" y="204866"/>
                  </a:lnTo>
                  <a:lnTo>
                    <a:pt x="245747" y="168113"/>
                  </a:lnTo>
                  <a:lnTo>
                    <a:pt x="243489" y="130823"/>
                  </a:lnTo>
                  <a:lnTo>
                    <a:pt x="225415" y="69077"/>
                  </a:lnTo>
                  <a:lnTo>
                    <a:pt x="189561" y="25103"/>
                  </a:lnTo>
                  <a:lnTo>
                    <a:pt x="137778" y="2789"/>
                  </a:lnTo>
                  <a:lnTo>
                    <a:pt x="106028" y="0"/>
                  </a:lnTo>
                  <a:close/>
                </a:path>
              </a:pathLst>
            </a:custGeom>
            <a:solidFill>
              <a:srgbClr val="FFFFFF">
                <a:alpha val="59999"/>
              </a:srgbClr>
            </a:solidFill>
          </p:spPr>
          <p:txBody>
            <a:bodyPr wrap="square" lIns="0" tIns="0" rIns="0" bIns="0" rtlCol="0"/>
            <a:lstStyle/>
            <a:p>
              <a:endParaRPr/>
            </a:p>
          </p:txBody>
        </p:sp>
        <p:sp>
          <p:nvSpPr>
            <p:cNvPr id="25" name="object 8">
              <a:extLst>
                <a:ext uri="{FF2B5EF4-FFF2-40B4-BE49-F238E27FC236}">
                  <a16:creationId xmlns:a16="http://schemas.microsoft.com/office/drawing/2014/main" id="{E874E3F8-C8F9-7A4E-9C80-4A8995E55D09}"/>
                </a:ext>
              </a:extLst>
            </p:cNvPr>
            <p:cNvSpPr txBox="1"/>
            <p:nvPr/>
          </p:nvSpPr>
          <p:spPr>
            <a:xfrm>
              <a:off x="2651440" y="2207889"/>
              <a:ext cx="8982710" cy="216085"/>
            </a:xfrm>
            <a:prstGeom prst="rect">
              <a:avLst/>
            </a:prstGeom>
          </p:spPr>
          <p:txBody>
            <a:bodyPr vert="horz" wrap="square" lIns="0" tIns="15875" rIns="0" bIns="0" rtlCol="0">
              <a:spAutoFit/>
            </a:bodyPr>
            <a:lstStyle/>
            <a:p>
              <a:pPr marL="12700" algn="r">
                <a:lnSpc>
                  <a:spcPct val="100000"/>
                </a:lnSpc>
                <a:spcBef>
                  <a:spcPts val="125"/>
                </a:spcBef>
              </a:pPr>
              <a:r>
                <a:rPr lang="en-GB" sz="1300" b="1" spc="10" dirty="0">
                  <a:solidFill>
                    <a:srgbClr val="FFFFFF"/>
                  </a:solidFill>
                  <a:latin typeface="Avenir Next"/>
                  <a:cs typeface="Avenir Next"/>
                </a:rPr>
                <a:t>– </a:t>
              </a:r>
              <a:r>
                <a:rPr lang="en-GB" sz="1300" b="1" spc="15" dirty="0">
                  <a:solidFill>
                    <a:srgbClr val="FFFFFF"/>
                  </a:solidFill>
                  <a:latin typeface="Avenir Next"/>
                  <a:cs typeface="Avenir Next"/>
                </a:rPr>
                <a:t>CITYZENITH CEO AND FOUNDER MICHAEL JANSEN</a:t>
              </a:r>
              <a:endParaRPr lang="en-GB" sz="1300" dirty="0">
                <a:latin typeface="Avenir Next"/>
                <a:cs typeface="Avenir Next"/>
              </a:endParaRPr>
            </a:p>
          </p:txBody>
        </p:sp>
      </p:grpSp>
    </p:spTree>
    <p:extLst>
      <p:ext uri="{BB962C8B-B14F-4D97-AF65-F5344CB8AC3E}">
        <p14:creationId xmlns:p14="http://schemas.microsoft.com/office/powerpoint/2010/main" val="3791082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F966186-EE3E-5A49-BC97-1E782636B67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0636" r="14767"/>
          <a:stretch/>
        </p:blipFill>
        <p:spPr>
          <a:xfrm>
            <a:off x="-1" y="720000"/>
            <a:ext cx="5940000" cy="6138000"/>
          </a:xfrm>
          <a:prstGeom prst="rect">
            <a:avLst/>
          </a:prstGeom>
        </p:spPr>
      </p:pic>
      <p:sp>
        <p:nvSpPr>
          <p:cNvPr id="10" name="Rectangle 9">
            <a:extLst>
              <a:ext uri="{FF2B5EF4-FFF2-40B4-BE49-F238E27FC236}">
                <a16:creationId xmlns:a16="http://schemas.microsoft.com/office/drawing/2014/main" id="{F4FB0824-70B5-B248-AF93-8EA101EADA22}"/>
              </a:ext>
            </a:extLst>
          </p:cNvPr>
          <p:cNvSpPr/>
          <p:nvPr/>
        </p:nvSpPr>
        <p:spPr>
          <a:xfrm>
            <a:off x="0" y="720000"/>
            <a:ext cx="5940000" cy="6138000"/>
          </a:xfrm>
          <a:prstGeom prst="rect">
            <a:avLst/>
          </a:prstGeom>
          <a:solidFill>
            <a:schemeClr val="tx2">
              <a:alpha val="70000"/>
            </a:schemeClr>
          </a:soli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9" name="object 14">
            <a:extLst>
              <a:ext uri="{FF2B5EF4-FFF2-40B4-BE49-F238E27FC236}">
                <a16:creationId xmlns:a16="http://schemas.microsoft.com/office/drawing/2014/main" id="{DBFD72AC-E39D-374E-B02B-86AC3BA7FA52}"/>
              </a:ext>
            </a:extLst>
          </p:cNvPr>
          <p:cNvSpPr txBox="1">
            <a:spLocks/>
          </p:cNvSpPr>
          <p:nvPr/>
        </p:nvSpPr>
        <p:spPr>
          <a:xfrm>
            <a:off x="619048" y="1447800"/>
            <a:ext cx="4701902" cy="3731791"/>
          </a:xfrm>
          <a:prstGeom prst="rect">
            <a:avLst/>
          </a:prstGeom>
        </p:spPr>
        <p:txBody>
          <a:bodyPr vert="horz" wrap="square" lIns="0" tIns="12700" rIns="0" bIns="0" rtlCol="0">
            <a:spAutoFit/>
          </a:bodyPr>
          <a:lstStyle>
            <a:lvl1pPr>
              <a:defRPr sz="2200" b="1" i="0">
                <a:solidFill>
                  <a:srgbClr val="096DE4"/>
                </a:solidFill>
                <a:latin typeface="Calibri"/>
                <a:ea typeface="+mj-ea"/>
                <a:cs typeface="Calibri"/>
              </a:defRPr>
            </a:lvl1pPr>
          </a:lstStyle>
          <a:p>
            <a:pPr marL="12700">
              <a:spcBef>
                <a:spcPts val="100"/>
              </a:spcBef>
            </a:pPr>
            <a:r>
              <a:rPr lang="en-US" sz="2400" b="0" spc="-5" dirty="0">
                <a:solidFill>
                  <a:schemeClr val="bg1"/>
                </a:solidFill>
                <a:latin typeface="Avenir Next" panose="020B0503020202020204" pitchFamily="34" charset="0"/>
              </a:rPr>
              <a:t>Rialto Markets’ regulatory approval gives the company a substantial head start to establish a market presence within the digital securities private market ecosystem.</a:t>
            </a:r>
          </a:p>
          <a:p>
            <a:pPr marL="12700">
              <a:spcBef>
                <a:spcPts val="100"/>
              </a:spcBef>
            </a:pPr>
            <a:endParaRPr lang="en-US" sz="2400" b="0" kern="1200" spc="-5" dirty="0">
              <a:solidFill>
                <a:schemeClr val="bg1"/>
              </a:solidFill>
              <a:latin typeface="Avenir Next" panose="020B0503020202020204" pitchFamily="34" charset="0"/>
              <a:cs typeface="+mj-cs"/>
            </a:endParaRPr>
          </a:p>
          <a:p>
            <a:pPr marL="12700">
              <a:spcBef>
                <a:spcPts val="100"/>
              </a:spcBef>
            </a:pPr>
            <a:r>
              <a:rPr lang="en-US" sz="2400" spc="-5" dirty="0">
                <a:solidFill>
                  <a:schemeClr val="bg1"/>
                </a:solidFill>
                <a:latin typeface="Avenir Next Demi Bold" panose="020B0503020202020204" pitchFamily="34" charset="0"/>
                <a:cs typeface="+mj-cs"/>
              </a:rPr>
              <a:t>We will shortly be announcing the details of our $5 million </a:t>
            </a:r>
            <a:br>
              <a:rPr lang="en-US" sz="2400" spc="-5" dirty="0">
                <a:solidFill>
                  <a:schemeClr val="bg1"/>
                </a:solidFill>
                <a:latin typeface="Avenir Next Demi Bold" panose="020B0503020202020204" pitchFamily="34" charset="0"/>
                <a:cs typeface="+mj-cs"/>
              </a:rPr>
            </a:br>
            <a:r>
              <a:rPr lang="en-US" sz="2400" spc="-5" dirty="0">
                <a:solidFill>
                  <a:schemeClr val="bg1"/>
                </a:solidFill>
                <a:latin typeface="Avenir Next Demi Bold" panose="020B0503020202020204" pitchFamily="34" charset="0"/>
                <a:cs typeface="+mj-cs"/>
              </a:rPr>
              <a:t>Reg CF offering</a:t>
            </a:r>
            <a:endParaRPr lang="en-US" sz="2400" kern="1200" spc="-5" dirty="0">
              <a:solidFill>
                <a:schemeClr val="bg1"/>
              </a:solidFill>
              <a:latin typeface="Avenir Next Demi Bold" panose="020B0503020202020204" pitchFamily="34" charset="0"/>
              <a:cs typeface="+mj-cs"/>
            </a:endParaRPr>
          </a:p>
        </p:txBody>
      </p:sp>
      <p:sp>
        <p:nvSpPr>
          <p:cNvPr id="13" name="object 14">
            <a:extLst>
              <a:ext uri="{FF2B5EF4-FFF2-40B4-BE49-F238E27FC236}">
                <a16:creationId xmlns:a16="http://schemas.microsoft.com/office/drawing/2014/main" id="{AF68BE1E-FFAE-496D-88FE-689D36587BFC}"/>
              </a:ext>
            </a:extLst>
          </p:cNvPr>
          <p:cNvSpPr txBox="1">
            <a:spLocks/>
          </p:cNvSpPr>
          <p:nvPr/>
        </p:nvSpPr>
        <p:spPr>
          <a:xfrm>
            <a:off x="304800" y="165022"/>
            <a:ext cx="10436006" cy="382156"/>
          </a:xfrm>
          <a:prstGeom prst="rect">
            <a:avLst/>
          </a:prstGeom>
        </p:spPr>
        <p:txBody>
          <a:bodyPr vert="horz" wrap="square" lIns="0" tIns="12700" rIns="0" bIns="0" rtlCol="0">
            <a:spAutoFit/>
          </a:bodyPr>
          <a:lstStyle>
            <a:lvl1pPr>
              <a:defRPr sz="2200" b="1" i="0">
                <a:solidFill>
                  <a:srgbClr val="096DE4"/>
                </a:solidFill>
                <a:latin typeface="Calibri"/>
                <a:ea typeface="+mj-ea"/>
                <a:cs typeface="Calibri"/>
              </a:defRPr>
            </a:lvl1pPr>
          </a:lstStyle>
          <a:p>
            <a:pPr marL="12700">
              <a:spcBef>
                <a:spcPts val="100"/>
              </a:spcBef>
            </a:pPr>
            <a:r>
              <a:rPr lang="en-US" sz="2400" b="0" kern="1200" spc="-5" dirty="0">
                <a:solidFill>
                  <a:schemeClr val="bg1"/>
                </a:solidFill>
                <a:latin typeface="Avenir Next Medium" panose="020B0503020202020204" pitchFamily="34" charset="0"/>
                <a:cs typeface="+mj-cs"/>
              </a:rPr>
              <a:t>We are</a:t>
            </a:r>
            <a:r>
              <a:rPr lang="en-US" sz="2400" b="0" spc="-5" dirty="0">
                <a:solidFill>
                  <a:schemeClr val="bg1"/>
                </a:solidFill>
                <a:latin typeface="Avenir Next Medium" panose="020B0503020202020204" pitchFamily="34" charset="0"/>
                <a:cs typeface="+mj-cs"/>
              </a:rPr>
              <a:t> working towards the launch of a $5 million Reg CF Raise</a:t>
            </a:r>
            <a:endParaRPr lang="en-US" sz="1400" b="0" kern="1200" spc="-5" dirty="0">
              <a:solidFill>
                <a:schemeClr val="bg1"/>
              </a:solidFill>
              <a:latin typeface="Avenir Next Medium" panose="020B0503020202020204" pitchFamily="34" charset="0"/>
              <a:cs typeface="+mj-cs"/>
            </a:endParaRPr>
          </a:p>
        </p:txBody>
      </p:sp>
      <p:sp>
        <p:nvSpPr>
          <p:cNvPr id="8" name="TextBox 7">
            <a:extLst>
              <a:ext uri="{FF2B5EF4-FFF2-40B4-BE49-F238E27FC236}">
                <a16:creationId xmlns:a16="http://schemas.microsoft.com/office/drawing/2014/main" id="{A439A619-0667-4F16-9A9D-72DCA7F9AE03}"/>
              </a:ext>
            </a:extLst>
          </p:cNvPr>
          <p:cNvSpPr txBox="1"/>
          <p:nvPr/>
        </p:nvSpPr>
        <p:spPr>
          <a:xfrm>
            <a:off x="6266236" y="1236176"/>
            <a:ext cx="5849563" cy="3520194"/>
          </a:xfrm>
          <a:prstGeom prst="rect">
            <a:avLst/>
          </a:prstGeom>
          <a:ln>
            <a:noFill/>
          </a:ln>
          <a:effectLst/>
        </p:spPr>
        <p:style>
          <a:lnRef idx="2">
            <a:schemeClr val="accent1"/>
          </a:lnRef>
          <a:fillRef idx="1">
            <a:schemeClr val="lt1"/>
          </a:fillRef>
          <a:effectRef idx="0">
            <a:schemeClr val="accent1"/>
          </a:effectRef>
          <a:fontRef idx="minor">
            <a:schemeClr val="dk1"/>
          </a:fontRef>
        </p:style>
        <p:txBody>
          <a:bodyPr wrap="square">
            <a:spAutoFit/>
          </a:bodyPr>
          <a:lstStyle>
            <a:defPPr>
              <a:defRPr lang="en-US"/>
            </a:defPPr>
            <a:lvl1pPr algn="ctr">
              <a:defRPr sz="2000" spc="-5">
                <a:solidFill>
                  <a:srgbClr val="0070C0"/>
                </a:solidFill>
                <a:latin typeface="Avenir Next LT Pro" panose="020B0504020202020204" pitchFamily="34" charset="0"/>
                <a:cs typeface="+mj-cs"/>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l">
              <a:lnSpc>
                <a:spcPct val="150000"/>
              </a:lnSpc>
            </a:pPr>
            <a:r>
              <a:rPr lang="en-US" sz="2400" b="1" dirty="0">
                <a:solidFill>
                  <a:schemeClr val="tx1"/>
                </a:solidFill>
                <a:latin typeface="Avenir Next" panose="020B0503020202020204" pitchFamily="34" charset="0"/>
              </a:rPr>
              <a:t>Capital Raise Details: </a:t>
            </a:r>
          </a:p>
          <a:p>
            <a:pPr marL="342900" indent="-342900" algn="l">
              <a:lnSpc>
                <a:spcPct val="150000"/>
              </a:lnSpc>
              <a:buFont typeface="Arial" panose="020B0604020202020204" pitchFamily="34" charset="0"/>
              <a:buChar char="•"/>
            </a:pPr>
            <a:r>
              <a:rPr lang="en-US" sz="1800" dirty="0">
                <a:solidFill>
                  <a:schemeClr val="tx1"/>
                </a:solidFill>
                <a:latin typeface="Avenir Next" panose="020B0503020202020204" pitchFamily="34" charset="0"/>
              </a:rPr>
              <a:t>$5 million raise</a:t>
            </a:r>
          </a:p>
          <a:p>
            <a:pPr marL="342900" indent="-342900" algn="l">
              <a:lnSpc>
                <a:spcPct val="150000"/>
              </a:lnSpc>
              <a:buFont typeface="Arial" panose="020B0604020202020204" pitchFamily="34" charset="0"/>
              <a:buChar char="•"/>
            </a:pPr>
            <a:r>
              <a:rPr lang="en-US" sz="1800" dirty="0">
                <a:solidFill>
                  <a:schemeClr val="tx1"/>
                </a:solidFill>
                <a:latin typeface="Avenir Next" panose="020B0503020202020204" pitchFamily="34" charset="0"/>
              </a:rPr>
              <a:t>Use of proceeds is to scale operations  </a:t>
            </a:r>
          </a:p>
          <a:p>
            <a:pPr marL="685800" lvl="1" indent="-228600">
              <a:lnSpc>
                <a:spcPct val="150000"/>
              </a:lnSpc>
              <a:buSzPts val="1000"/>
              <a:buFont typeface="Wingdings" panose="05000000000000000000" pitchFamily="2" charset="2"/>
              <a:buChar char=""/>
              <a:tabLst>
                <a:tab pos="1371600" algn="l"/>
              </a:tabLst>
            </a:pPr>
            <a:r>
              <a:rPr lang="en-US" spc="-5" dirty="0">
                <a:solidFill>
                  <a:schemeClr val="tx1"/>
                </a:solidFill>
                <a:latin typeface="Avenir Next" panose="020B0503020202020204" pitchFamily="34" charset="0"/>
                <a:cs typeface="+mj-cs"/>
              </a:rPr>
              <a:t>56% employees, with hires in operations, business development and technology</a:t>
            </a:r>
          </a:p>
          <a:p>
            <a:pPr marL="685800" lvl="1" indent="-228600">
              <a:lnSpc>
                <a:spcPct val="150000"/>
              </a:lnSpc>
              <a:buSzPts val="1000"/>
              <a:buFont typeface="Wingdings" panose="05000000000000000000" pitchFamily="2" charset="2"/>
              <a:buChar char=""/>
              <a:tabLst>
                <a:tab pos="1371600" algn="l"/>
              </a:tabLst>
            </a:pPr>
            <a:r>
              <a:rPr lang="en-US" spc="-5" dirty="0">
                <a:solidFill>
                  <a:schemeClr val="tx1"/>
                </a:solidFill>
                <a:latin typeface="Avenir Next" panose="020B0503020202020204" pitchFamily="34" charset="0"/>
                <a:cs typeface="+mj-cs"/>
              </a:rPr>
              <a:t>19% on technology</a:t>
            </a:r>
          </a:p>
          <a:p>
            <a:pPr marL="685800" lvl="1" indent="-228600">
              <a:lnSpc>
                <a:spcPct val="150000"/>
              </a:lnSpc>
              <a:buSzPts val="1000"/>
              <a:buFont typeface="Wingdings" panose="05000000000000000000" pitchFamily="2" charset="2"/>
              <a:buChar char=""/>
              <a:tabLst>
                <a:tab pos="1371600" algn="l"/>
              </a:tabLst>
            </a:pPr>
            <a:r>
              <a:rPr lang="en-US" spc="-5" dirty="0">
                <a:solidFill>
                  <a:schemeClr val="tx1"/>
                </a:solidFill>
                <a:latin typeface="Avenir Next" panose="020B0503020202020204" pitchFamily="34" charset="0"/>
                <a:cs typeface="+mj-cs"/>
              </a:rPr>
              <a:t>15% on marketing</a:t>
            </a:r>
          </a:p>
          <a:p>
            <a:pPr marL="685800" lvl="1" indent="-228600">
              <a:lnSpc>
                <a:spcPct val="150000"/>
              </a:lnSpc>
              <a:buSzPts val="1000"/>
              <a:buFont typeface="Wingdings" panose="05000000000000000000" pitchFamily="2" charset="2"/>
              <a:buChar char=""/>
              <a:tabLst>
                <a:tab pos="1371600" algn="l"/>
              </a:tabLst>
            </a:pPr>
            <a:r>
              <a:rPr lang="en-US" spc="-5" dirty="0">
                <a:solidFill>
                  <a:schemeClr val="tx1"/>
                </a:solidFill>
                <a:latin typeface="Avenir Next" panose="020B0503020202020204" pitchFamily="34" charset="0"/>
                <a:cs typeface="+mj-cs"/>
              </a:rPr>
              <a:t>10% on all other administrative, including legal</a:t>
            </a:r>
          </a:p>
        </p:txBody>
      </p:sp>
      <p:sp>
        <p:nvSpPr>
          <p:cNvPr id="14" name="TextBox 13">
            <a:extLst>
              <a:ext uri="{FF2B5EF4-FFF2-40B4-BE49-F238E27FC236}">
                <a16:creationId xmlns:a16="http://schemas.microsoft.com/office/drawing/2014/main" id="{BF0F8209-B78D-6146-8D12-EA2A87907AC3}"/>
              </a:ext>
            </a:extLst>
          </p:cNvPr>
          <p:cNvSpPr txBox="1">
            <a:spLocks/>
          </p:cNvSpPr>
          <p:nvPr/>
        </p:nvSpPr>
        <p:spPr>
          <a:xfrm>
            <a:off x="619048" y="5503254"/>
            <a:ext cx="10807558" cy="808273"/>
          </a:xfrm>
          <a:prstGeom prst="rect">
            <a:avLst/>
          </a:prstGeom>
          <a:solidFill>
            <a:srgbClr val="FF6600"/>
          </a:solidFill>
        </p:spPr>
        <p:txBody>
          <a:bodyPr wrap="square" rtlCol="0" anchor="ctr">
            <a:noAutofit/>
          </a:bodyPr>
          <a:lstStyle/>
          <a:p>
            <a:pPr algn="ctr"/>
            <a:r>
              <a:rPr lang="en-US" sz="2000" b="1" dirty="0">
                <a:solidFill>
                  <a:schemeClr val="bg1"/>
                </a:solidFill>
                <a:latin typeface="Avenir Next Demi Bold" panose="020B0503020202020204" pitchFamily="34" charset="0"/>
              </a:rPr>
              <a:t>We will keep you informed after this event on how you can become part of </a:t>
            </a:r>
            <a:br>
              <a:rPr lang="en-US" sz="2000" b="1" dirty="0">
                <a:solidFill>
                  <a:schemeClr val="bg1"/>
                </a:solidFill>
                <a:latin typeface="Avenir Next Demi Bold" panose="020B0503020202020204" pitchFamily="34" charset="0"/>
              </a:rPr>
            </a:br>
            <a:r>
              <a:rPr lang="en-US" sz="2000" b="1" dirty="0">
                <a:solidFill>
                  <a:schemeClr val="bg1"/>
                </a:solidFill>
                <a:latin typeface="Avenir Next Demi Bold" panose="020B0503020202020204" pitchFamily="34" charset="0"/>
              </a:rPr>
              <a:t>Rialto Markets’ investment community as soon as we have approval</a:t>
            </a:r>
          </a:p>
        </p:txBody>
      </p:sp>
    </p:spTree>
    <p:extLst>
      <p:ext uri="{BB962C8B-B14F-4D97-AF65-F5344CB8AC3E}">
        <p14:creationId xmlns:p14="http://schemas.microsoft.com/office/powerpoint/2010/main" val="3416174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1000" fill="hold"/>
                                        <p:tgtEl>
                                          <p:spTgt spid="14"/>
                                        </p:tgtEl>
                                        <p:attrNameLst>
                                          <p:attrName>ppt_x</p:attrName>
                                        </p:attrNameLst>
                                      </p:cBhvr>
                                      <p:tavLst>
                                        <p:tav tm="0">
                                          <p:val>
                                            <p:strVal val="#ppt_x"/>
                                          </p:val>
                                        </p:tav>
                                        <p:tav tm="100000">
                                          <p:val>
                                            <p:strVal val="#ppt_x"/>
                                          </p:val>
                                        </p:tav>
                                      </p:tavLst>
                                    </p:anim>
                                    <p:anim calcmode="lin" valueType="num">
                                      <p:cBhvr additive="base">
                                        <p:cTn id="1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animBg="1"/>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4FB0824-70B5-B248-AF93-8EA101EADA22}"/>
              </a:ext>
            </a:extLst>
          </p:cNvPr>
          <p:cNvSpPr/>
          <p:nvPr/>
        </p:nvSpPr>
        <p:spPr>
          <a:xfrm>
            <a:off x="0" y="720000"/>
            <a:ext cx="12192000" cy="6138000"/>
          </a:xfrm>
          <a:prstGeom prst="rect">
            <a:avLst/>
          </a:prstGeom>
          <a:solidFill>
            <a:schemeClr val="tx2"/>
          </a:soli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439A619-0667-4F16-9A9D-72DCA7F9AE03}"/>
              </a:ext>
            </a:extLst>
          </p:cNvPr>
          <p:cNvSpPr txBox="1"/>
          <p:nvPr/>
        </p:nvSpPr>
        <p:spPr>
          <a:xfrm>
            <a:off x="609600" y="1219200"/>
            <a:ext cx="10972800" cy="4862870"/>
          </a:xfrm>
          <a:prstGeom prst="rect">
            <a:avLst/>
          </a:prstGeom>
          <a:noFill/>
          <a:ln>
            <a:noFill/>
          </a:ln>
          <a:effectLst/>
        </p:spPr>
        <p:style>
          <a:lnRef idx="2">
            <a:schemeClr val="accent1"/>
          </a:lnRef>
          <a:fillRef idx="1">
            <a:schemeClr val="lt1"/>
          </a:fillRef>
          <a:effectRef idx="0">
            <a:schemeClr val="accent1"/>
          </a:effectRef>
          <a:fontRef idx="minor">
            <a:schemeClr val="dk1"/>
          </a:fontRef>
        </p:style>
        <p:txBody>
          <a:bodyPr wrap="square">
            <a:spAutoFit/>
          </a:bodyPr>
          <a:lstStyle>
            <a:defPPr>
              <a:defRPr lang="en-US"/>
            </a:defPPr>
            <a:lvl1pPr algn="ctr">
              <a:defRPr sz="2000" spc="-5">
                <a:solidFill>
                  <a:srgbClr val="0070C0"/>
                </a:solidFill>
                <a:latin typeface="Avenir Next LT Pro" panose="020B0504020202020204" pitchFamily="34" charset="0"/>
                <a:cs typeface="+mj-cs"/>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l">
              <a:spcBef>
                <a:spcPts val="1200"/>
              </a:spcBef>
            </a:pPr>
            <a:r>
              <a:rPr lang="en-US" sz="2400" b="1" u="sng" dirty="0">
                <a:solidFill>
                  <a:schemeClr val="bg1"/>
                </a:solidFill>
                <a:latin typeface="Avenir Next Demi Bold" panose="020B0503020202020204" pitchFamily="34" charset="0"/>
              </a:rPr>
              <a:t>Important Notice</a:t>
            </a:r>
          </a:p>
          <a:p>
            <a:pPr algn="l">
              <a:spcBef>
                <a:spcPts val="1200"/>
              </a:spcBef>
            </a:pPr>
            <a:r>
              <a:rPr lang="en-GB" sz="2400" b="1" dirty="0">
                <a:solidFill>
                  <a:schemeClr val="bg1"/>
                </a:solidFill>
                <a:latin typeface="Avenir Next Demi Bold" panose="020B0503020202020204" pitchFamily="34" charset="0"/>
              </a:rPr>
              <a:t>(</a:t>
            </a:r>
            <a:r>
              <a:rPr lang="en-GB" sz="2400" b="1" dirty="0" err="1">
                <a:solidFill>
                  <a:schemeClr val="bg1"/>
                </a:solidFill>
                <a:latin typeface="Avenir Next Demi Bold" panose="020B0503020202020204" pitchFamily="34" charset="0"/>
              </a:rPr>
              <a:t>i</a:t>
            </a:r>
            <a:r>
              <a:rPr lang="en-GB" sz="2400" b="1" dirty="0">
                <a:solidFill>
                  <a:schemeClr val="bg1"/>
                </a:solidFill>
                <a:latin typeface="Avenir Next Demi Bold" panose="020B0503020202020204" pitchFamily="34" charset="0"/>
              </a:rPr>
              <a:t>) no money or other consideration is being solicited, and if sent, will not be accepted;</a:t>
            </a:r>
          </a:p>
          <a:p>
            <a:pPr algn="l">
              <a:spcBef>
                <a:spcPts val="1200"/>
              </a:spcBef>
            </a:pPr>
            <a:endParaRPr lang="en-GB" sz="2400" b="1" dirty="0">
              <a:solidFill>
                <a:schemeClr val="bg1"/>
              </a:solidFill>
              <a:latin typeface="Avenir Next Demi Bold" panose="020B0503020202020204" pitchFamily="34" charset="0"/>
            </a:endParaRPr>
          </a:p>
          <a:p>
            <a:pPr algn="l">
              <a:spcBef>
                <a:spcPts val="1200"/>
              </a:spcBef>
            </a:pPr>
            <a:endParaRPr lang="en-GB" sz="2400" b="1" dirty="0">
              <a:solidFill>
                <a:schemeClr val="bg1"/>
              </a:solidFill>
              <a:latin typeface="Avenir Next Demi Bold" panose="020B0503020202020204" pitchFamily="34" charset="0"/>
            </a:endParaRPr>
          </a:p>
          <a:p>
            <a:pPr algn="l">
              <a:spcBef>
                <a:spcPts val="1200"/>
              </a:spcBef>
            </a:pPr>
            <a:r>
              <a:rPr lang="en-GB" sz="2400" b="1" dirty="0">
                <a:solidFill>
                  <a:schemeClr val="bg1"/>
                </a:solidFill>
                <a:latin typeface="Avenir Next Demi Bold" panose="020B0503020202020204" pitchFamily="34" charset="0"/>
              </a:rPr>
              <a:t>(ii) no sales will be made or commitments to purchase accepted until the Form C is filed with the SEC and only through an intermediary’s platform; and</a:t>
            </a:r>
          </a:p>
          <a:p>
            <a:pPr algn="l">
              <a:spcBef>
                <a:spcPts val="1200"/>
              </a:spcBef>
            </a:pPr>
            <a:endParaRPr lang="en-GB" sz="2400" b="1" dirty="0">
              <a:solidFill>
                <a:schemeClr val="bg1"/>
              </a:solidFill>
              <a:latin typeface="Avenir Next Demi Bold" panose="020B0503020202020204" pitchFamily="34" charset="0"/>
            </a:endParaRPr>
          </a:p>
          <a:p>
            <a:pPr algn="l">
              <a:spcBef>
                <a:spcPts val="1200"/>
              </a:spcBef>
            </a:pPr>
            <a:endParaRPr lang="en-GB" sz="2400" b="1" dirty="0">
              <a:solidFill>
                <a:schemeClr val="bg1"/>
              </a:solidFill>
              <a:latin typeface="Avenir Next Demi Bold" panose="020B0503020202020204" pitchFamily="34" charset="0"/>
            </a:endParaRPr>
          </a:p>
          <a:p>
            <a:pPr algn="l">
              <a:spcBef>
                <a:spcPts val="1200"/>
              </a:spcBef>
            </a:pPr>
            <a:r>
              <a:rPr lang="en-GB" sz="2400" b="1" dirty="0">
                <a:solidFill>
                  <a:schemeClr val="bg1"/>
                </a:solidFill>
                <a:latin typeface="Avenir Next Demi Bold" panose="020B0503020202020204" pitchFamily="34" charset="0"/>
              </a:rPr>
              <a:t>(iii) a prospective purchaser’s indication of interest is non-binding. </a:t>
            </a:r>
            <a:endParaRPr lang="en-US" sz="2400" b="1" dirty="0">
              <a:solidFill>
                <a:schemeClr val="bg1"/>
              </a:solidFill>
              <a:latin typeface="Avenir Next Demi Bold" panose="020B0503020202020204" pitchFamily="34" charset="0"/>
            </a:endParaRPr>
          </a:p>
        </p:txBody>
      </p:sp>
      <p:sp>
        <p:nvSpPr>
          <p:cNvPr id="12" name="object 14">
            <a:extLst>
              <a:ext uri="{FF2B5EF4-FFF2-40B4-BE49-F238E27FC236}">
                <a16:creationId xmlns:a16="http://schemas.microsoft.com/office/drawing/2014/main" id="{917AFA9E-6661-E84C-B6CF-C2345AE1A4EE}"/>
              </a:ext>
            </a:extLst>
          </p:cNvPr>
          <p:cNvSpPr txBox="1">
            <a:spLocks/>
          </p:cNvSpPr>
          <p:nvPr/>
        </p:nvSpPr>
        <p:spPr>
          <a:xfrm>
            <a:off x="304800" y="165022"/>
            <a:ext cx="10436006" cy="382156"/>
          </a:xfrm>
          <a:prstGeom prst="rect">
            <a:avLst/>
          </a:prstGeom>
        </p:spPr>
        <p:txBody>
          <a:bodyPr vert="horz" wrap="square" lIns="0" tIns="12700" rIns="0" bIns="0" rtlCol="0">
            <a:spAutoFit/>
          </a:bodyPr>
          <a:lstStyle>
            <a:lvl1pPr>
              <a:defRPr sz="2200" b="1" i="0">
                <a:solidFill>
                  <a:srgbClr val="096DE4"/>
                </a:solidFill>
                <a:latin typeface="Calibri"/>
                <a:ea typeface="+mj-ea"/>
                <a:cs typeface="Calibri"/>
              </a:defRPr>
            </a:lvl1pPr>
          </a:lstStyle>
          <a:p>
            <a:pPr marL="12700">
              <a:spcBef>
                <a:spcPts val="100"/>
              </a:spcBef>
            </a:pPr>
            <a:r>
              <a:rPr lang="en-US" sz="2400" b="0" kern="1200" spc="-5" dirty="0">
                <a:solidFill>
                  <a:schemeClr val="bg1"/>
                </a:solidFill>
                <a:latin typeface="Avenir Next Medium" panose="020B0503020202020204" pitchFamily="34" charset="0"/>
                <a:cs typeface="+mj-cs"/>
              </a:rPr>
              <a:t>Rialto Markets upcoming investment opportunity</a:t>
            </a:r>
            <a:endParaRPr lang="en-US" sz="1400" b="0" kern="1200" spc="-5" dirty="0">
              <a:solidFill>
                <a:schemeClr val="bg1"/>
              </a:solidFill>
              <a:latin typeface="Avenir Next Medium" panose="020B0503020202020204" pitchFamily="34" charset="0"/>
              <a:cs typeface="+mj-cs"/>
            </a:endParaRPr>
          </a:p>
        </p:txBody>
      </p:sp>
    </p:spTree>
    <p:extLst>
      <p:ext uri="{BB962C8B-B14F-4D97-AF65-F5344CB8AC3E}">
        <p14:creationId xmlns:p14="http://schemas.microsoft.com/office/powerpoint/2010/main" val="3402805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14">
            <a:extLst>
              <a:ext uri="{FF2B5EF4-FFF2-40B4-BE49-F238E27FC236}">
                <a16:creationId xmlns:a16="http://schemas.microsoft.com/office/drawing/2014/main" id="{EB821866-8FB1-C34C-805D-ED19BEBBEE0B}"/>
              </a:ext>
            </a:extLst>
          </p:cNvPr>
          <p:cNvSpPr txBox="1">
            <a:spLocks/>
          </p:cNvSpPr>
          <p:nvPr/>
        </p:nvSpPr>
        <p:spPr>
          <a:xfrm>
            <a:off x="4087949" y="1600200"/>
            <a:ext cx="4016102" cy="689932"/>
          </a:xfrm>
          <a:prstGeom prst="rect">
            <a:avLst/>
          </a:prstGeom>
        </p:spPr>
        <p:txBody>
          <a:bodyPr vert="horz" wrap="square" lIns="0" tIns="12700" rIns="0" bIns="0" rtlCol="0">
            <a:spAutoFit/>
          </a:bodyPr>
          <a:lstStyle>
            <a:lvl1pPr>
              <a:defRPr sz="2200" b="1" i="0">
                <a:solidFill>
                  <a:srgbClr val="096DE4"/>
                </a:solidFill>
                <a:latin typeface="Calibri"/>
                <a:ea typeface="+mj-ea"/>
                <a:cs typeface="Calibri"/>
              </a:defRPr>
            </a:lvl1pPr>
          </a:lstStyle>
          <a:p>
            <a:pPr marL="12700" algn="ctr">
              <a:spcBef>
                <a:spcPts val="100"/>
              </a:spcBef>
            </a:pPr>
            <a:r>
              <a:rPr lang="en-US" sz="4400" spc="-5" dirty="0">
                <a:solidFill>
                  <a:schemeClr val="bg1"/>
                </a:solidFill>
                <a:latin typeface="Avenir Next" panose="020B0503020202020204" pitchFamily="34" charset="0"/>
              </a:rPr>
              <a:t>Q&amp;A</a:t>
            </a:r>
            <a:endParaRPr lang="en-US" sz="4400" kern="1200" spc="-5" dirty="0">
              <a:solidFill>
                <a:schemeClr val="bg1"/>
              </a:solidFill>
              <a:latin typeface="Avenir Next" panose="020B0503020202020204" pitchFamily="34" charset="0"/>
              <a:cs typeface="+mj-cs"/>
            </a:endParaRPr>
          </a:p>
        </p:txBody>
      </p:sp>
      <p:grpSp>
        <p:nvGrpSpPr>
          <p:cNvPr id="12" name="Group 11">
            <a:extLst>
              <a:ext uri="{FF2B5EF4-FFF2-40B4-BE49-F238E27FC236}">
                <a16:creationId xmlns:a16="http://schemas.microsoft.com/office/drawing/2014/main" id="{C64BFC87-FFFD-AD41-B0B8-54D7AB02C4C5}"/>
              </a:ext>
            </a:extLst>
          </p:cNvPr>
          <p:cNvGrpSpPr/>
          <p:nvPr/>
        </p:nvGrpSpPr>
        <p:grpSpPr>
          <a:xfrm>
            <a:off x="4171684" y="2667000"/>
            <a:ext cx="1744980" cy="1744980"/>
            <a:chOff x="4171684" y="2209800"/>
            <a:chExt cx="1744980" cy="1744980"/>
          </a:xfrm>
        </p:grpSpPr>
        <p:pic>
          <p:nvPicPr>
            <p:cNvPr id="8" name="object 6">
              <a:extLst>
                <a:ext uri="{FF2B5EF4-FFF2-40B4-BE49-F238E27FC236}">
                  <a16:creationId xmlns:a16="http://schemas.microsoft.com/office/drawing/2014/main" id="{0D4CEA3F-B5E7-5C4B-A946-F965F6BF62B8}"/>
                </a:ext>
              </a:extLst>
            </p:cNvPr>
            <p:cNvPicPr/>
            <p:nvPr/>
          </p:nvPicPr>
          <p:blipFill>
            <a:blip r:embed="rId3" cstate="print"/>
            <a:stretch>
              <a:fillRect/>
            </a:stretch>
          </p:blipFill>
          <p:spPr>
            <a:xfrm>
              <a:off x="4171685" y="2209800"/>
              <a:ext cx="1744518" cy="1744524"/>
            </a:xfrm>
            <a:prstGeom prst="rect">
              <a:avLst/>
            </a:prstGeom>
          </p:spPr>
        </p:pic>
        <p:sp>
          <p:nvSpPr>
            <p:cNvPr id="9" name="object 7">
              <a:extLst>
                <a:ext uri="{FF2B5EF4-FFF2-40B4-BE49-F238E27FC236}">
                  <a16:creationId xmlns:a16="http://schemas.microsoft.com/office/drawing/2014/main" id="{9D7CA204-10D2-5F42-BFBD-E32DAB90A7A1}"/>
                </a:ext>
              </a:extLst>
            </p:cNvPr>
            <p:cNvSpPr/>
            <p:nvPr/>
          </p:nvSpPr>
          <p:spPr>
            <a:xfrm>
              <a:off x="4171684" y="2209800"/>
              <a:ext cx="1744980" cy="1744980"/>
            </a:xfrm>
            <a:custGeom>
              <a:avLst/>
              <a:gdLst/>
              <a:ahLst/>
              <a:cxnLst/>
              <a:rect l="l" t="t" r="r" b="b"/>
              <a:pathLst>
                <a:path w="1744980" h="1744980">
                  <a:moveTo>
                    <a:pt x="872262" y="1744524"/>
                  </a:moveTo>
                  <a:lnTo>
                    <a:pt x="920120" y="1743233"/>
                  </a:lnTo>
                  <a:lnTo>
                    <a:pt x="967304" y="1739405"/>
                  </a:lnTo>
                  <a:lnTo>
                    <a:pt x="1013747" y="1733107"/>
                  </a:lnTo>
                  <a:lnTo>
                    <a:pt x="1059382" y="1724405"/>
                  </a:lnTo>
                  <a:lnTo>
                    <a:pt x="1104143" y="1713366"/>
                  </a:lnTo>
                  <a:lnTo>
                    <a:pt x="1147963" y="1700055"/>
                  </a:lnTo>
                  <a:lnTo>
                    <a:pt x="1190777" y="1684540"/>
                  </a:lnTo>
                  <a:lnTo>
                    <a:pt x="1232516" y="1666887"/>
                  </a:lnTo>
                  <a:lnTo>
                    <a:pt x="1273116" y="1647163"/>
                  </a:lnTo>
                  <a:lnTo>
                    <a:pt x="1312508" y="1625434"/>
                  </a:lnTo>
                  <a:lnTo>
                    <a:pt x="1350628" y="1601767"/>
                  </a:lnTo>
                  <a:lnTo>
                    <a:pt x="1387408" y="1576227"/>
                  </a:lnTo>
                  <a:lnTo>
                    <a:pt x="1422781" y="1548883"/>
                  </a:lnTo>
                  <a:lnTo>
                    <a:pt x="1456682" y="1519799"/>
                  </a:lnTo>
                  <a:lnTo>
                    <a:pt x="1489044" y="1489044"/>
                  </a:lnTo>
                  <a:lnTo>
                    <a:pt x="1519799" y="1456682"/>
                  </a:lnTo>
                  <a:lnTo>
                    <a:pt x="1548883" y="1422781"/>
                  </a:lnTo>
                  <a:lnTo>
                    <a:pt x="1576227" y="1387408"/>
                  </a:lnTo>
                  <a:lnTo>
                    <a:pt x="1601767" y="1350628"/>
                  </a:lnTo>
                  <a:lnTo>
                    <a:pt x="1625434" y="1312508"/>
                  </a:lnTo>
                  <a:lnTo>
                    <a:pt x="1647163" y="1273116"/>
                  </a:lnTo>
                  <a:lnTo>
                    <a:pt x="1666887" y="1232516"/>
                  </a:lnTo>
                  <a:lnTo>
                    <a:pt x="1684540" y="1190777"/>
                  </a:lnTo>
                  <a:lnTo>
                    <a:pt x="1700055" y="1147963"/>
                  </a:lnTo>
                  <a:lnTo>
                    <a:pt x="1713366" y="1104143"/>
                  </a:lnTo>
                  <a:lnTo>
                    <a:pt x="1724405" y="1059382"/>
                  </a:lnTo>
                  <a:lnTo>
                    <a:pt x="1733107" y="1013747"/>
                  </a:lnTo>
                  <a:lnTo>
                    <a:pt x="1739405" y="967304"/>
                  </a:lnTo>
                  <a:lnTo>
                    <a:pt x="1743233" y="920120"/>
                  </a:lnTo>
                  <a:lnTo>
                    <a:pt x="1744524" y="872262"/>
                  </a:lnTo>
                  <a:lnTo>
                    <a:pt x="1743233" y="824403"/>
                  </a:lnTo>
                  <a:lnTo>
                    <a:pt x="1739405" y="777219"/>
                  </a:lnTo>
                  <a:lnTo>
                    <a:pt x="1733107" y="730777"/>
                  </a:lnTo>
                  <a:lnTo>
                    <a:pt x="1724405" y="685141"/>
                  </a:lnTo>
                  <a:lnTo>
                    <a:pt x="1713366" y="640380"/>
                  </a:lnTo>
                  <a:lnTo>
                    <a:pt x="1700055" y="596560"/>
                  </a:lnTo>
                  <a:lnTo>
                    <a:pt x="1684540" y="553747"/>
                  </a:lnTo>
                  <a:lnTo>
                    <a:pt x="1666887" y="512007"/>
                  </a:lnTo>
                  <a:lnTo>
                    <a:pt x="1647163" y="471408"/>
                  </a:lnTo>
                  <a:lnTo>
                    <a:pt x="1625434" y="432015"/>
                  </a:lnTo>
                  <a:lnTo>
                    <a:pt x="1601767" y="393895"/>
                  </a:lnTo>
                  <a:lnTo>
                    <a:pt x="1576227" y="357116"/>
                  </a:lnTo>
                  <a:lnTo>
                    <a:pt x="1548883" y="321742"/>
                  </a:lnTo>
                  <a:lnTo>
                    <a:pt x="1519799" y="287841"/>
                  </a:lnTo>
                  <a:lnTo>
                    <a:pt x="1489044" y="255480"/>
                  </a:lnTo>
                  <a:lnTo>
                    <a:pt x="1456682" y="224724"/>
                  </a:lnTo>
                  <a:lnTo>
                    <a:pt x="1422781" y="195641"/>
                  </a:lnTo>
                  <a:lnTo>
                    <a:pt x="1387408" y="168296"/>
                  </a:lnTo>
                  <a:lnTo>
                    <a:pt x="1350628" y="142757"/>
                  </a:lnTo>
                  <a:lnTo>
                    <a:pt x="1312508" y="119089"/>
                  </a:lnTo>
                  <a:lnTo>
                    <a:pt x="1273116" y="97360"/>
                  </a:lnTo>
                  <a:lnTo>
                    <a:pt x="1232516" y="77636"/>
                  </a:lnTo>
                  <a:lnTo>
                    <a:pt x="1190777" y="59983"/>
                  </a:lnTo>
                  <a:lnTo>
                    <a:pt x="1147963" y="44468"/>
                  </a:lnTo>
                  <a:lnTo>
                    <a:pt x="1104143" y="31158"/>
                  </a:lnTo>
                  <a:lnTo>
                    <a:pt x="1059382" y="20118"/>
                  </a:lnTo>
                  <a:lnTo>
                    <a:pt x="1013747" y="11416"/>
                  </a:lnTo>
                  <a:lnTo>
                    <a:pt x="967304" y="5118"/>
                  </a:lnTo>
                  <a:lnTo>
                    <a:pt x="920120" y="1290"/>
                  </a:lnTo>
                  <a:lnTo>
                    <a:pt x="872262" y="0"/>
                  </a:lnTo>
                  <a:lnTo>
                    <a:pt x="824403" y="1290"/>
                  </a:lnTo>
                  <a:lnTo>
                    <a:pt x="777219" y="5118"/>
                  </a:lnTo>
                  <a:lnTo>
                    <a:pt x="730777" y="11416"/>
                  </a:lnTo>
                  <a:lnTo>
                    <a:pt x="685141" y="20118"/>
                  </a:lnTo>
                  <a:lnTo>
                    <a:pt x="640380" y="31158"/>
                  </a:lnTo>
                  <a:lnTo>
                    <a:pt x="596560" y="44468"/>
                  </a:lnTo>
                  <a:lnTo>
                    <a:pt x="553747" y="59983"/>
                  </a:lnTo>
                  <a:lnTo>
                    <a:pt x="512007" y="77636"/>
                  </a:lnTo>
                  <a:lnTo>
                    <a:pt x="471408" y="97360"/>
                  </a:lnTo>
                  <a:lnTo>
                    <a:pt x="432015" y="119089"/>
                  </a:lnTo>
                  <a:lnTo>
                    <a:pt x="393895" y="142757"/>
                  </a:lnTo>
                  <a:lnTo>
                    <a:pt x="357116" y="168296"/>
                  </a:lnTo>
                  <a:lnTo>
                    <a:pt x="321742" y="195641"/>
                  </a:lnTo>
                  <a:lnTo>
                    <a:pt x="287841" y="224724"/>
                  </a:lnTo>
                  <a:lnTo>
                    <a:pt x="255480" y="255480"/>
                  </a:lnTo>
                  <a:lnTo>
                    <a:pt x="224724" y="287841"/>
                  </a:lnTo>
                  <a:lnTo>
                    <a:pt x="195641" y="321742"/>
                  </a:lnTo>
                  <a:lnTo>
                    <a:pt x="168296" y="357116"/>
                  </a:lnTo>
                  <a:lnTo>
                    <a:pt x="142757" y="393895"/>
                  </a:lnTo>
                  <a:lnTo>
                    <a:pt x="119089" y="432015"/>
                  </a:lnTo>
                  <a:lnTo>
                    <a:pt x="97360" y="471408"/>
                  </a:lnTo>
                  <a:lnTo>
                    <a:pt x="77636" y="512007"/>
                  </a:lnTo>
                  <a:lnTo>
                    <a:pt x="59983" y="553747"/>
                  </a:lnTo>
                  <a:lnTo>
                    <a:pt x="44468" y="596560"/>
                  </a:lnTo>
                  <a:lnTo>
                    <a:pt x="31158" y="640380"/>
                  </a:lnTo>
                  <a:lnTo>
                    <a:pt x="20118" y="685141"/>
                  </a:lnTo>
                  <a:lnTo>
                    <a:pt x="11416" y="730777"/>
                  </a:lnTo>
                  <a:lnTo>
                    <a:pt x="5118" y="777219"/>
                  </a:lnTo>
                  <a:lnTo>
                    <a:pt x="1290" y="824403"/>
                  </a:lnTo>
                  <a:lnTo>
                    <a:pt x="0" y="872262"/>
                  </a:lnTo>
                  <a:lnTo>
                    <a:pt x="1290" y="920120"/>
                  </a:lnTo>
                  <a:lnTo>
                    <a:pt x="5118" y="967304"/>
                  </a:lnTo>
                  <a:lnTo>
                    <a:pt x="11416" y="1013747"/>
                  </a:lnTo>
                  <a:lnTo>
                    <a:pt x="20118" y="1059382"/>
                  </a:lnTo>
                  <a:lnTo>
                    <a:pt x="31158" y="1104143"/>
                  </a:lnTo>
                  <a:lnTo>
                    <a:pt x="44468" y="1147963"/>
                  </a:lnTo>
                  <a:lnTo>
                    <a:pt x="59983" y="1190777"/>
                  </a:lnTo>
                  <a:lnTo>
                    <a:pt x="77636" y="1232516"/>
                  </a:lnTo>
                  <a:lnTo>
                    <a:pt x="97360" y="1273116"/>
                  </a:lnTo>
                  <a:lnTo>
                    <a:pt x="119089" y="1312508"/>
                  </a:lnTo>
                  <a:lnTo>
                    <a:pt x="142757" y="1350628"/>
                  </a:lnTo>
                  <a:lnTo>
                    <a:pt x="168296" y="1387408"/>
                  </a:lnTo>
                  <a:lnTo>
                    <a:pt x="195641" y="1422781"/>
                  </a:lnTo>
                  <a:lnTo>
                    <a:pt x="224724" y="1456682"/>
                  </a:lnTo>
                  <a:lnTo>
                    <a:pt x="255480" y="1489044"/>
                  </a:lnTo>
                  <a:lnTo>
                    <a:pt x="287841" y="1519799"/>
                  </a:lnTo>
                  <a:lnTo>
                    <a:pt x="321742" y="1548883"/>
                  </a:lnTo>
                  <a:lnTo>
                    <a:pt x="357116" y="1576227"/>
                  </a:lnTo>
                  <a:lnTo>
                    <a:pt x="393895" y="1601767"/>
                  </a:lnTo>
                  <a:lnTo>
                    <a:pt x="432015" y="1625434"/>
                  </a:lnTo>
                  <a:lnTo>
                    <a:pt x="471408" y="1647163"/>
                  </a:lnTo>
                  <a:lnTo>
                    <a:pt x="512007" y="1666887"/>
                  </a:lnTo>
                  <a:lnTo>
                    <a:pt x="553747" y="1684540"/>
                  </a:lnTo>
                  <a:lnTo>
                    <a:pt x="596560" y="1700055"/>
                  </a:lnTo>
                  <a:lnTo>
                    <a:pt x="640380" y="1713366"/>
                  </a:lnTo>
                  <a:lnTo>
                    <a:pt x="685141" y="1724405"/>
                  </a:lnTo>
                  <a:lnTo>
                    <a:pt x="730777" y="1733107"/>
                  </a:lnTo>
                  <a:lnTo>
                    <a:pt x="777219" y="1739405"/>
                  </a:lnTo>
                  <a:lnTo>
                    <a:pt x="824403" y="1743233"/>
                  </a:lnTo>
                  <a:lnTo>
                    <a:pt x="872262" y="1744524"/>
                  </a:lnTo>
                  <a:close/>
                </a:path>
              </a:pathLst>
            </a:custGeom>
            <a:ln w="16828">
              <a:solidFill>
                <a:srgbClr val="FFFFFF"/>
              </a:solidFill>
            </a:ln>
          </p:spPr>
          <p:txBody>
            <a:bodyPr wrap="square" lIns="0" tIns="0" rIns="0" bIns="0" rtlCol="0"/>
            <a:lstStyle/>
            <a:p>
              <a:endParaRPr/>
            </a:p>
          </p:txBody>
        </p:sp>
      </p:grpSp>
      <p:grpSp>
        <p:nvGrpSpPr>
          <p:cNvPr id="13" name="Group 12">
            <a:extLst>
              <a:ext uri="{FF2B5EF4-FFF2-40B4-BE49-F238E27FC236}">
                <a16:creationId xmlns:a16="http://schemas.microsoft.com/office/drawing/2014/main" id="{189CD297-B328-9B4D-AA09-90C11CE147E8}"/>
              </a:ext>
            </a:extLst>
          </p:cNvPr>
          <p:cNvGrpSpPr/>
          <p:nvPr/>
        </p:nvGrpSpPr>
        <p:grpSpPr>
          <a:xfrm>
            <a:off x="6359927" y="2667000"/>
            <a:ext cx="1744980" cy="1744980"/>
            <a:chOff x="6359927" y="2209800"/>
            <a:chExt cx="1744980" cy="1744980"/>
          </a:xfrm>
        </p:grpSpPr>
        <p:pic>
          <p:nvPicPr>
            <p:cNvPr id="10" name="object 6">
              <a:extLst>
                <a:ext uri="{FF2B5EF4-FFF2-40B4-BE49-F238E27FC236}">
                  <a16:creationId xmlns:a16="http://schemas.microsoft.com/office/drawing/2014/main" id="{C7FDC20C-A492-A14C-A0A8-2082C0C42D5C}"/>
                </a:ext>
              </a:extLst>
            </p:cNvPr>
            <p:cNvPicPr/>
            <p:nvPr/>
          </p:nvPicPr>
          <p:blipFill>
            <a:blip r:embed="rId4" cstate="print"/>
            <a:stretch>
              <a:fillRect/>
            </a:stretch>
          </p:blipFill>
          <p:spPr>
            <a:xfrm>
              <a:off x="6359928" y="2209800"/>
              <a:ext cx="1744518" cy="1744524"/>
            </a:xfrm>
            <a:prstGeom prst="rect">
              <a:avLst/>
            </a:prstGeom>
          </p:spPr>
        </p:pic>
        <p:sp>
          <p:nvSpPr>
            <p:cNvPr id="11" name="object 7">
              <a:extLst>
                <a:ext uri="{FF2B5EF4-FFF2-40B4-BE49-F238E27FC236}">
                  <a16:creationId xmlns:a16="http://schemas.microsoft.com/office/drawing/2014/main" id="{23B8E3B9-095F-4343-9CA0-5085D50BE34F}"/>
                </a:ext>
              </a:extLst>
            </p:cNvPr>
            <p:cNvSpPr/>
            <p:nvPr/>
          </p:nvSpPr>
          <p:spPr>
            <a:xfrm>
              <a:off x="6359927" y="2209800"/>
              <a:ext cx="1744980" cy="1744980"/>
            </a:xfrm>
            <a:custGeom>
              <a:avLst/>
              <a:gdLst/>
              <a:ahLst/>
              <a:cxnLst/>
              <a:rect l="l" t="t" r="r" b="b"/>
              <a:pathLst>
                <a:path w="1744980" h="1744980">
                  <a:moveTo>
                    <a:pt x="872262" y="1744524"/>
                  </a:moveTo>
                  <a:lnTo>
                    <a:pt x="920120" y="1743233"/>
                  </a:lnTo>
                  <a:lnTo>
                    <a:pt x="967304" y="1739405"/>
                  </a:lnTo>
                  <a:lnTo>
                    <a:pt x="1013747" y="1733107"/>
                  </a:lnTo>
                  <a:lnTo>
                    <a:pt x="1059382" y="1724405"/>
                  </a:lnTo>
                  <a:lnTo>
                    <a:pt x="1104143" y="1713366"/>
                  </a:lnTo>
                  <a:lnTo>
                    <a:pt x="1147963" y="1700055"/>
                  </a:lnTo>
                  <a:lnTo>
                    <a:pt x="1190777" y="1684540"/>
                  </a:lnTo>
                  <a:lnTo>
                    <a:pt x="1232516" y="1666887"/>
                  </a:lnTo>
                  <a:lnTo>
                    <a:pt x="1273116" y="1647163"/>
                  </a:lnTo>
                  <a:lnTo>
                    <a:pt x="1312508" y="1625434"/>
                  </a:lnTo>
                  <a:lnTo>
                    <a:pt x="1350628" y="1601767"/>
                  </a:lnTo>
                  <a:lnTo>
                    <a:pt x="1387408" y="1576227"/>
                  </a:lnTo>
                  <a:lnTo>
                    <a:pt x="1422781" y="1548883"/>
                  </a:lnTo>
                  <a:lnTo>
                    <a:pt x="1456682" y="1519799"/>
                  </a:lnTo>
                  <a:lnTo>
                    <a:pt x="1489044" y="1489044"/>
                  </a:lnTo>
                  <a:lnTo>
                    <a:pt x="1519799" y="1456682"/>
                  </a:lnTo>
                  <a:lnTo>
                    <a:pt x="1548883" y="1422781"/>
                  </a:lnTo>
                  <a:lnTo>
                    <a:pt x="1576227" y="1387408"/>
                  </a:lnTo>
                  <a:lnTo>
                    <a:pt x="1601767" y="1350628"/>
                  </a:lnTo>
                  <a:lnTo>
                    <a:pt x="1625434" y="1312508"/>
                  </a:lnTo>
                  <a:lnTo>
                    <a:pt x="1647163" y="1273116"/>
                  </a:lnTo>
                  <a:lnTo>
                    <a:pt x="1666887" y="1232516"/>
                  </a:lnTo>
                  <a:lnTo>
                    <a:pt x="1684540" y="1190777"/>
                  </a:lnTo>
                  <a:lnTo>
                    <a:pt x="1700055" y="1147963"/>
                  </a:lnTo>
                  <a:lnTo>
                    <a:pt x="1713366" y="1104143"/>
                  </a:lnTo>
                  <a:lnTo>
                    <a:pt x="1724405" y="1059382"/>
                  </a:lnTo>
                  <a:lnTo>
                    <a:pt x="1733107" y="1013747"/>
                  </a:lnTo>
                  <a:lnTo>
                    <a:pt x="1739405" y="967304"/>
                  </a:lnTo>
                  <a:lnTo>
                    <a:pt x="1743233" y="920120"/>
                  </a:lnTo>
                  <a:lnTo>
                    <a:pt x="1744524" y="872262"/>
                  </a:lnTo>
                  <a:lnTo>
                    <a:pt x="1743233" y="824403"/>
                  </a:lnTo>
                  <a:lnTo>
                    <a:pt x="1739405" y="777219"/>
                  </a:lnTo>
                  <a:lnTo>
                    <a:pt x="1733107" y="730777"/>
                  </a:lnTo>
                  <a:lnTo>
                    <a:pt x="1724405" y="685141"/>
                  </a:lnTo>
                  <a:lnTo>
                    <a:pt x="1713366" y="640380"/>
                  </a:lnTo>
                  <a:lnTo>
                    <a:pt x="1700055" y="596560"/>
                  </a:lnTo>
                  <a:lnTo>
                    <a:pt x="1684540" y="553747"/>
                  </a:lnTo>
                  <a:lnTo>
                    <a:pt x="1666887" y="512007"/>
                  </a:lnTo>
                  <a:lnTo>
                    <a:pt x="1647163" y="471408"/>
                  </a:lnTo>
                  <a:lnTo>
                    <a:pt x="1625434" y="432015"/>
                  </a:lnTo>
                  <a:lnTo>
                    <a:pt x="1601767" y="393895"/>
                  </a:lnTo>
                  <a:lnTo>
                    <a:pt x="1576227" y="357116"/>
                  </a:lnTo>
                  <a:lnTo>
                    <a:pt x="1548883" y="321742"/>
                  </a:lnTo>
                  <a:lnTo>
                    <a:pt x="1519799" y="287841"/>
                  </a:lnTo>
                  <a:lnTo>
                    <a:pt x="1489044" y="255480"/>
                  </a:lnTo>
                  <a:lnTo>
                    <a:pt x="1456682" y="224724"/>
                  </a:lnTo>
                  <a:lnTo>
                    <a:pt x="1422781" y="195641"/>
                  </a:lnTo>
                  <a:lnTo>
                    <a:pt x="1387408" y="168296"/>
                  </a:lnTo>
                  <a:lnTo>
                    <a:pt x="1350628" y="142757"/>
                  </a:lnTo>
                  <a:lnTo>
                    <a:pt x="1312508" y="119089"/>
                  </a:lnTo>
                  <a:lnTo>
                    <a:pt x="1273116" y="97360"/>
                  </a:lnTo>
                  <a:lnTo>
                    <a:pt x="1232516" y="77636"/>
                  </a:lnTo>
                  <a:lnTo>
                    <a:pt x="1190777" y="59983"/>
                  </a:lnTo>
                  <a:lnTo>
                    <a:pt x="1147963" y="44468"/>
                  </a:lnTo>
                  <a:lnTo>
                    <a:pt x="1104143" y="31158"/>
                  </a:lnTo>
                  <a:lnTo>
                    <a:pt x="1059382" y="20118"/>
                  </a:lnTo>
                  <a:lnTo>
                    <a:pt x="1013747" y="11416"/>
                  </a:lnTo>
                  <a:lnTo>
                    <a:pt x="967304" y="5118"/>
                  </a:lnTo>
                  <a:lnTo>
                    <a:pt x="920120" y="1290"/>
                  </a:lnTo>
                  <a:lnTo>
                    <a:pt x="872262" y="0"/>
                  </a:lnTo>
                  <a:lnTo>
                    <a:pt x="824403" y="1290"/>
                  </a:lnTo>
                  <a:lnTo>
                    <a:pt x="777219" y="5118"/>
                  </a:lnTo>
                  <a:lnTo>
                    <a:pt x="730777" y="11416"/>
                  </a:lnTo>
                  <a:lnTo>
                    <a:pt x="685141" y="20118"/>
                  </a:lnTo>
                  <a:lnTo>
                    <a:pt x="640380" y="31158"/>
                  </a:lnTo>
                  <a:lnTo>
                    <a:pt x="596560" y="44468"/>
                  </a:lnTo>
                  <a:lnTo>
                    <a:pt x="553747" y="59983"/>
                  </a:lnTo>
                  <a:lnTo>
                    <a:pt x="512007" y="77636"/>
                  </a:lnTo>
                  <a:lnTo>
                    <a:pt x="471408" y="97360"/>
                  </a:lnTo>
                  <a:lnTo>
                    <a:pt x="432015" y="119089"/>
                  </a:lnTo>
                  <a:lnTo>
                    <a:pt x="393895" y="142757"/>
                  </a:lnTo>
                  <a:lnTo>
                    <a:pt x="357116" y="168296"/>
                  </a:lnTo>
                  <a:lnTo>
                    <a:pt x="321742" y="195641"/>
                  </a:lnTo>
                  <a:lnTo>
                    <a:pt x="287841" y="224724"/>
                  </a:lnTo>
                  <a:lnTo>
                    <a:pt x="255480" y="255480"/>
                  </a:lnTo>
                  <a:lnTo>
                    <a:pt x="224724" y="287841"/>
                  </a:lnTo>
                  <a:lnTo>
                    <a:pt x="195641" y="321742"/>
                  </a:lnTo>
                  <a:lnTo>
                    <a:pt x="168296" y="357116"/>
                  </a:lnTo>
                  <a:lnTo>
                    <a:pt x="142757" y="393895"/>
                  </a:lnTo>
                  <a:lnTo>
                    <a:pt x="119089" y="432015"/>
                  </a:lnTo>
                  <a:lnTo>
                    <a:pt x="97360" y="471408"/>
                  </a:lnTo>
                  <a:lnTo>
                    <a:pt x="77636" y="512007"/>
                  </a:lnTo>
                  <a:lnTo>
                    <a:pt x="59983" y="553747"/>
                  </a:lnTo>
                  <a:lnTo>
                    <a:pt x="44468" y="596560"/>
                  </a:lnTo>
                  <a:lnTo>
                    <a:pt x="31158" y="640380"/>
                  </a:lnTo>
                  <a:lnTo>
                    <a:pt x="20118" y="685141"/>
                  </a:lnTo>
                  <a:lnTo>
                    <a:pt x="11416" y="730777"/>
                  </a:lnTo>
                  <a:lnTo>
                    <a:pt x="5118" y="777219"/>
                  </a:lnTo>
                  <a:lnTo>
                    <a:pt x="1290" y="824403"/>
                  </a:lnTo>
                  <a:lnTo>
                    <a:pt x="0" y="872262"/>
                  </a:lnTo>
                  <a:lnTo>
                    <a:pt x="1290" y="920120"/>
                  </a:lnTo>
                  <a:lnTo>
                    <a:pt x="5118" y="967304"/>
                  </a:lnTo>
                  <a:lnTo>
                    <a:pt x="11416" y="1013747"/>
                  </a:lnTo>
                  <a:lnTo>
                    <a:pt x="20118" y="1059382"/>
                  </a:lnTo>
                  <a:lnTo>
                    <a:pt x="31158" y="1104143"/>
                  </a:lnTo>
                  <a:lnTo>
                    <a:pt x="44468" y="1147963"/>
                  </a:lnTo>
                  <a:lnTo>
                    <a:pt x="59983" y="1190777"/>
                  </a:lnTo>
                  <a:lnTo>
                    <a:pt x="77636" y="1232516"/>
                  </a:lnTo>
                  <a:lnTo>
                    <a:pt x="97360" y="1273116"/>
                  </a:lnTo>
                  <a:lnTo>
                    <a:pt x="119089" y="1312508"/>
                  </a:lnTo>
                  <a:lnTo>
                    <a:pt x="142757" y="1350628"/>
                  </a:lnTo>
                  <a:lnTo>
                    <a:pt x="168296" y="1387408"/>
                  </a:lnTo>
                  <a:lnTo>
                    <a:pt x="195641" y="1422781"/>
                  </a:lnTo>
                  <a:lnTo>
                    <a:pt x="224724" y="1456682"/>
                  </a:lnTo>
                  <a:lnTo>
                    <a:pt x="255480" y="1489044"/>
                  </a:lnTo>
                  <a:lnTo>
                    <a:pt x="287841" y="1519799"/>
                  </a:lnTo>
                  <a:lnTo>
                    <a:pt x="321742" y="1548883"/>
                  </a:lnTo>
                  <a:lnTo>
                    <a:pt x="357116" y="1576227"/>
                  </a:lnTo>
                  <a:lnTo>
                    <a:pt x="393895" y="1601767"/>
                  </a:lnTo>
                  <a:lnTo>
                    <a:pt x="432015" y="1625434"/>
                  </a:lnTo>
                  <a:lnTo>
                    <a:pt x="471408" y="1647163"/>
                  </a:lnTo>
                  <a:lnTo>
                    <a:pt x="512007" y="1666887"/>
                  </a:lnTo>
                  <a:lnTo>
                    <a:pt x="553747" y="1684540"/>
                  </a:lnTo>
                  <a:lnTo>
                    <a:pt x="596560" y="1700055"/>
                  </a:lnTo>
                  <a:lnTo>
                    <a:pt x="640380" y="1713366"/>
                  </a:lnTo>
                  <a:lnTo>
                    <a:pt x="685141" y="1724405"/>
                  </a:lnTo>
                  <a:lnTo>
                    <a:pt x="730777" y="1733107"/>
                  </a:lnTo>
                  <a:lnTo>
                    <a:pt x="777219" y="1739405"/>
                  </a:lnTo>
                  <a:lnTo>
                    <a:pt x="824403" y="1743233"/>
                  </a:lnTo>
                  <a:lnTo>
                    <a:pt x="872262" y="1744524"/>
                  </a:lnTo>
                  <a:close/>
                </a:path>
              </a:pathLst>
            </a:custGeom>
            <a:ln w="16828">
              <a:solidFill>
                <a:srgbClr val="FFFFFF"/>
              </a:solidFill>
            </a:ln>
          </p:spPr>
          <p:txBody>
            <a:bodyPr wrap="square" lIns="0" tIns="0" rIns="0" bIns="0" rtlCol="0"/>
            <a:lstStyle/>
            <a:p>
              <a:endParaRPr/>
            </a:p>
          </p:txBody>
        </p:sp>
      </p:grpSp>
    </p:spTree>
    <p:extLst>
      <p:ext uri="{BB962C8B-B14F-4D97-AF65-F5344CB8AC3E}">
        <p14:creationId xmlns:p14="http://schemas.microsoft.com/office/powerpoint/2010/main" val="2032318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4BA32A1-C4C8-F644-808D-7EEB15F115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04252" y="-457200"/>
            <a:ext cx="3783496" cy="3783496"/>
          </a:xfrm>
          <a:prstGeom prst="rect">
            <a:avLst/>
          </a:prstGeom>
        </p:spPr>
      </p:pic>
      <p:sp>
        <p:nvSpPr>
          <p:cNvPr id="4" name="object 14">
            <a:extLst>
              <a:ext uri="{FF2B5EF4-FFF2-40B4-BE49-F238E27FC236}">
                <a16:creationId xmlns:a16="http://schemas.microsoft.com/office/drawing/2014/main" id="{E9670441-37BA-B04E-BE68-CADC8CE80FAD}"/>
              </a:ext>
            </a:extLst>
          </p:cNvPr>
          <p:cNvSpPr txBox="1">
            <a:spLocks/>
          </p:cNvSpPr>
          <p:nvPr/>
        </p:nvSpPr>
        <p:spPr>
          <a:xfrm>
            <a:off x="1581000" y="3733800"/>
            <a:ext cx="9030000" cy="997709"/>
          </a:xfrm>
          <a:prstGeom prst="rect">
            <a:avLst/>
          </a:prstGeom>
          <a:noFill/>
        </p:spPr>
        <p:txBody>
          <a:bodyPr vert="horz" wrap="square" lIns="0" tIns="12700" rIns="0" bIns="0" rtlCol="0">
            <a:spAutoFit/>
          </a:bodyPr>
          <a:lstStyle>
            <a:lvl1pPr>
              <a:defRPr sz="2200" b="1" i="0">
                <a:solidFill>
                  <a:srgbClr val="096DE4"/>
                </a:solidFill>
                <a:latin typeface="Calibri"/>
                <a:ea typeface="+mj-ea"/>
                <a:cs typeface="Calibri"/>
              </a:defRPr>
            </a:lvl1pPr>
          </a:lstStyle>
          <a:p>
            <a:pPr marL="12700" algn="ctr">
              <a:spcBef>
                <a:spcPts val="100"/>
              </a:spcBef>
            </a:pPr>
            <a:r>
              <a:rPr lang="en-US" sz="3200" spc="-5" dirty="0">
                <a:solidFill>
                  <a:schemeClr val="bg1"/>
                </a:solidFill>
                <a:latin typeface="Avenir Next Demi Bold" panose="020B0503020202020204" pitchFamily="34" charset="0"/>
              </a:rPr>
              <a:t>Thank you for your time today, and we look forward to any further questions or interest you may have.</a:t>
            </a:r>
          </a:p>
        </p:txBody>
      </p:sp>
      <p:sp>
        <p:nvSpPr>
          <p:cNvPr id="2" name="TextBox 1">
            <a:extLst>
              <a:ext uri="{FF2B5EF4-FFF2-40B4-BE49-F238E27FC236}">
                <a16:creationId xmlns:a16="http://schemas.microsoft.com/office/drawing/2014/main" id="{4C64DB05-61DA-4628-825F-570137D3647C}"/>
              </a:ext>
            </a:extLst>
          </p:cNvPr>
          <p:cNvSpPr txBox="1"/>
          <p:nvPr/>
        </p:nvSpPr>
        <p:spPr>
          <a:xfrm>
            <a:off x="2819400" y="5486400"/>
            <a:ext cx="6553200" cy="1120820"/>
          </a:xfrm>
          <a:prstGeom prst="rect">
            <a:avLst/>
          </a:prstGeom>
          <a:noFill/>
        </p:spPr>
        <p:txBody>
          <a:bodyPr wrap="square" rtlCol="0">
            <a:spAutoFit/>
          </a:bodyPr>
          <a:lstStyle/>
          <a:p>
            <a:pPr marL="12700" algn="ctr">
              <a:spcBef>
                <a:spcPts val="100"/>
              </a:spcBef>
            </a:pPr>
            <a:r>
              <a:rPr lang="en-US" sz="2400" spc="-5" dirty="0">
                <a:solidFill>
                  <a:schemeClr val="bg1"/>
                </a:solidFill>
                <a:latin typeface="Avenir Next LT Pro Demi" panose="020B0704020202020204" pitchFamily="34" charset="0"/>
              </a:rPr>
              <a:t>Email: </a:t>
            </a:r>
            <a:r>
              <a:rPr lang="en-GB" sz="2400" spc="-5" dirty="0">
                <a:solidFill>
                  <a:schemeClr val="bg1"/>
                </a:solidFill>
                <a:latin typeface="Avenir Next LT Pro Demi" panose="020B0704020202020204" pitchFamily="34" charset="0"/>
              </a:rPr>
              <a:t>info@rialtomarkets.com</a:t>
            </a:r>
          </a:p>
          <a:p>
            <a:pPr marL="12700" algn="ctr">
              <a:spcBef>
                <a:spcPts val="100"/>
              </a:spcBef>
            </a:pPr>
            <a:r>
              <a:rPr lang="en-GB" sz="2400" spc="-5" dirty="0">
                <a:solidFill>
                  <a:schemeClr val="bg1"/>
                </a:solidFill>
                <a:latin typeface="Avenir Next LT Pro Demi" panose="020B0704020202020204" pitchFamily="34" charset="0"/>
              </a:rPr>
              <a:t> Website: rialtomarkets.com</a:t>
            </a:r>
            <a:endParaRPr lang="en-US" sz="2400" spc="-5" dirty="0">
              <a:solidFill>
                <a:schemeClr val="bg1"/>
              </a:solidFill>
              <a:latin typeface="Avenir Next LT Pro Demi" panose="020B0704020202020204" pitchFamily="34" charset="0"/>
            </a:endParaRPr>
          </a:p>
          <a:p>
            <a:endParaRPr lang="en-GB" dirty="0"/>
          </a:p>
        </p:txBody>
      </p:sp>
    </p:spTree>
    <p:extLst>
      <p:ext uri="{BB962C8B-B14F-4D97-AF65-F5344CB8AC3E}">
        <p14:creationId xmlns:p14="http://schemas.microsoft.com/office/powerpoint/2010/main" val="341580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par>
                          <p:cTn id="11" fill="hold">
                            <p:stCondLst>
                              <p:cond delay="1000"/>
                            </p:stCondLst>
                            <p:childTnLst>
                              <p:par>
                                <p:cTn id="12" presetID="10" presetClass="entr" presetSubtype="0" fill="hold" grpId="0" nodeType="afterEffect">
                                  <p:stCondLst>
                                    <p:cond delay="50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F3FB83D-FF9B-0C47-A7E1-B2500B60F6F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0629" b="60022"/>
          <a:stretch/>
        </p:blipFill>
        <p:spPr>
          <a:xfrm>
            <a:off x="-1" y="0"/>
            <a:ext cx="12193200" cy="2556000"/>
          </a:xfrm>
          <a:prstGeom prst="rect">
            <a:avLst/>
          </a:prstGeom>
        </p:spPr>
      </p:pic>
      <p:pic>
        <p:nvPicPr>
          <p:cNvPr id="10" name="Picture 9">
            <a:extLst>
              <a:ext uri="{FF2B5EF4-FFF2-40B4-BE49-F238E27FC236}">
                <a16:creationId xmlns:a16="http://schemas.microsoft.com/office/drawing/2014/main" id="{C1BFACE0-5734-9440-9F67-6593B053E9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00600" y="17980"/>
            <a:ext cx="2590800" cy="2590800"/>
          </a:xfrm>
          <a:prstGeom prst="rect">
            <a:avLst/>
          </a:prstGeom>
        </p:spPr>
      </p:pic>
      <p:sp>
        <p:nvSpPr>
          <p:cNvPr id="6" name="TextBox 5">
            <a:extLst>
              <a:ext uri="{FF2B5EF4-FFF2-40B4-BE49-F238E27FC236}">
                <a16:creationId xmlns:a16="http://schemas.microsoft.com/office/drawing/2014/main" id="{3A7D71DE-AD53-414F-8549-933F18E72260}"/>
              </a:ext>
            </a:extLst>
          </p:cNvPr>
          <p:cNvSpPr txBox="1"/>
          <p:nvPr/>
        </p:nvSpPr>
        <p:spPr>
          <a:xfrm>
            <a:off x="1905000" y="3048000"/>
            <a:ext cx="8839200" cy="1015663"/>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Avenir Next" panose="020B0503020202020204" pitchFamily="34" charset="0"/>
              </a:rPr>
              <a:t>Rialto Markets is the trusted ‘go to’ fully regulated broker dealer empowering companies to raise money through our unrivalled expertise in crowdfunding and institutional investment.</a:t>
            </a:r>
          </a:p>
        </p:txBody>
      </p:sp>
      <p:sp>
        <p:nvSpPr>
          <p:cNvPr id="11" name="TextBox 10">
            <a:extLst>
              <a:ext uri="{FF2B5EF4-FFF2-40B4-BE49-F238E27FC236}">
                <a16:creationId xmlns:a16="http://schemas.microsoft.com/office/drawing/2014/main" id="{7CB7B2A1-224B-1044-AB63-D31EFD5D3668}"/>
              </a:ext>
            </a:extLst>
          </p:cNvPr>
          <p:cNvSpPr txBox="1">
            <a:spLocks/>
          </p:cNvSpPr>
          <p:nvPr/>
        </p:nvSpPr>
        <p:spPr>
          <a:xfrm>
            <a:off x="-1" y="-4799"/>
            <a:ext cx="1440000" cy="324000"/>
          </a:xfrm>
          <a:prstGeom prst="rect">
            <a:avLst/>
          </a:prstGeom>
          <a:solidFill>
            <a:srgbClr val="FF6600"/>
          </a:solidFill>
        </p:spPr>
        <p:txBody>
          <a:bodyPr wrap="square" rtlCol="0" anchor="ctr">
            <a:noAutofit/>
          </a:bodyPr>
          <a:lstStyle/>
          <a:p>
            <a:pPr algn="ctr"/>
            <a:r>
              <a:rPr lang="en-US" sz="1400" b="1" dirty="0">
                <a:solidFill>
                  <a:schemeClr val="bg1"/>
                </a:solidFill>
                <a:latin typeface="Avenir Next Demi Bold" panose="020B0503020202020204" pitchFamily="34" charset="0"/>
              </a:rPr>
              <a:t>ABOUT US</a:t>
            </a:r>
          </a:p>
        </p:txBody>
      </p:sp>
      <p:sp>
        <p:nvSpPr>
          <p:cNvPr id="12" name="TextBox 11">
            <a:extLst>
              <a:ext uri="{FF2B5EF4-FFF2-40B4-BE49-F238E27FC236}">
                <a16:creationId xmlns:a16="http://schemas.microsoft.com/office/drawing/2014/main" id="{F56ED9F9-5E2D-174E-B12F-45D4AD074526}"/>
              </a:ext>
            </a:extLst>
          </p:cNvPr>
          <p:cNvSpPr txBox="1"/>
          <p:nvPr/>
        </p:nvSpPr>
        <p:spPr>
          <a:xfrm>
            <a:off x="1905000" y="4428831"/>
            <a:ext cx="8839200" cy="707886"/>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Avenir Next" panose="020B0503020202020204" pitchFamily="34" charset="0"/>
              </a:rPr>
              <a:t>We operate a fully compliant and unique secondary market trading platform for buying and selling shares in private companies. </a:t>
            </a:r>
          </a:p>
        </p:txBody>
      </p:sp>
      <p:sp>
        <p:nvSpPr>
          <p:cNvPr id="13" name="TextBox 12">
            <a:extLst>
              <a:ext uri="{FF2B5EF4-FFF2-40B4-BE49-F238E27FC236}">
                <a16:creationId xmlns:a16="http://schemas.microsoft.com/office/drawing/2014/main" id="{24B951CD-4BEB-0240-8CD6-F2FE99F03DEE}"/>
              </a:ext>
            </a:extLst>
          </p:cNvPr>
          <p:cNvSpPr txBox="1"/>
          <p:nvPr/>
        </p:nvSpPr>
        <p:spPr>
          <a:xfrm>
            <a:off x="1934110" y="5501885"/>
            <a:ext cx="8839200" cy="707886"/>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Avenir Next" panose="020B0503020202020204" pitchFamily="34" charset="0"/>
              </a:rPr>
              <a:t>Our technology empowers direct private capital raises and investments, delivering clarity and simplicity to a complex marketplace.</a:t>
            </a:r>
          </a:p>
        </p:txBody>
      </p:sp>
    </p:spTree>
    <p:extLst>
      <p:ext uri="{BB962C8B-B14F-4D97-AF65-F5344CB8AC3E}">
        <p14:creationId xmlns:p14="http://schemas.microsoft.com/office/powerpoint/2010/main" val="3781934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F3FB83D-FF9B-0C47-A7E1-B2500B60F6FC}"/>
              </a:ext>
            </a:extLst>
          </p:cNvPr>
          <p:cNvPicPr>
            <a:picLocks noChangeAspect="1"/>
          </p:cNvPicPr>
          <p:nvPr/>
        </p:nvPicPr>
        <p:blipFill rotWithShape="1">
          <a:blip r:embed="rId3">
            <a:extLst>
              <a:ext uri="{28A0092B-C50C-407E-A947-70E740481C1C}">
                <a14:useLocalDpi xmlns:a14="http://schemas.microsoft.com/office/drawing/2010/main" val="0"/>
              </a:ext>
            </a:extLst>
          </a:blip>
          <a:srcRect l="15" r="23883"/>
          <a:stretch/>
        </p:blipFill>
        <p:spPr>
          <a:xfrm>
            <a:off x="0" y="0"/>
            <a:ext cx="12193200" cy="6858000"/>
          </a:xfrm>
          <a:prstGeom prst="rect">
            <a:avLst/>
          </a:prstGeom>
        </p:spPr>
      </p:pic>
      <p:pic>
        <p:nvPicPr>
          <p:cNvPr id="10" name="Picture 9">
            <a:extLst>
              <a:ext uri="{FF2B5EF4-FFF2-40B4-BE49-F238E27FC236}">
                <a16:creationId xmlns:a16="http://schemas.microsoft.com/office/drawing/2014/main" id="{C1BFACE0-5734-9440-9F67-6593B053E9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40290" y="4632832"/>
            <a:ext cx="2251710" cy="2251710"/>
          </a:xfrm>
          <a:prstGeom prst="rect">
            <a:avLst/>
          </a:prstGeom>
        </p:spPr>
      </p:pic>
      <p:sp>
        <p:nvSpPr>
          <p:cNvPr id="2" name="TextBox 1">
            <a:extLst>
              <a:ext uri="{FF2B5EF4-FFF2-40B4-BE49-F238E27FC236}">
                <a16:creationId xmlns:a16="http://schemas.microsoft.com/office/drawing/2014/main" id="{568DCC83-37A6-3340-845A-1EBC92B87CEE}"/>
              </a:ext>
            </a:extLst>
          </p:cNvPr>
          <p:cNvSpPr txBox="1">
            <a:spLocks/>
          </p:cNvSpPr>
          <p:nvPr/>
        </p:nvSpPr>
        <p:spPr>
          <a:xfrm>
            <a:off x="1445741" y="732896"/>
            <a:ext cx="9296400" cy="648000"/>
          </a:xfrm>
          <a:prstGeom prst="rect">
            <a:avLst/>
          </a:prstGeom>
          <a:solidFill>
            <a:srgbClr val="FF6600"/>
          </a:solidFill>
        </p:spPr>
        <p:txBody>
          <a:bodyPr wrap="square" rtlCol="0" anchor="ctr">
            <a:noAutofit/>
          </a:bodyPr>
          <a:lstStyle/>
          <a:p>
            <a:pPr algn="ctr"/>
            <a:r>
              <a:rPr lang="en-US" sz="2800" b="1" dirty="0">
                <a:solidFill>
                  <a:schemeClr val="bg1"/>
                </a:solidFill>
                <a:latin typeface="Avenir Next Demi Bold" panose="020B0503020202020204" pitchFamily="34" charset="0"/>
              </a:rPr>
              <a:t>The problem is there are 27 million private companies</a:t>
            </a:r>
          </a:p>
        </p:txBody>
      </p:sp>
      <p:sp>
        <p:nvSpPr>
          <p:cNvPr id="6" name="TextBox 5">
            <a:extLst>
              <a:ext uri="{FF2B5EF4-FFF2-40B4-BE49-F238E27FC236}">
                <a16:creationId xmlns:a16="http://schemas.microsoft.com/office/drawing/2014/main" id="{3A7D71DE-AD53-414F-8549-933F18E72260}"/>
              </a:ext>
            </a:extLst>
          </p:cNvPr>
          <p:cNvSpPr txBox="1"/>
          <p:nvPr/>
        </p:nvSpPr>
        <p:spPr>
          <a:xfrm>
            <a:off x="990600" y="2824745"/>
            <a:ext cx="9903941" cy="1938992"/>
          </a:xfrm>
          <a:prstGeom prst="rect">
            <a:avLst/>
          </a:prstGeom>
          <a:noFill/>
        </p:spPr>
        <p:txBody>
          <a:bodyPr wrap="square" rtlCol="0">
            <a:spAutoFit/>
          </a:bodyPr>
          <a:lstStyle/>
          <a:p>
            <a:r>
              <a:rPr lang="en-US" sz="2000" b="1" dirty="0">
                <a:solidFill>
                  <a:schemeClr val="bg1"/>
                </a:solidFill>
                <a:latin typeface="Avenir Next Demi Bold" panose="020B0503020202020204" pitchFamily="34" charset="0"/>
              </a:rPr>
              <a:t>Until now, there’s been no established infrastructure or regulated secondary trading platform for high-growth private companies to match that of the public markets</a:t>
            </a:r>
            <a:r>
              <a:rPr lang="en-GB" sz="2000" b="1" dirty="0">
                <a:solidFill>
                  <a:schemeClr val="bg1"/>
                </a:solidFill>
                <a:latin typeface="Avenir Next Demi Bold" panose="020B0503020202020204" pitchFamily="34" charset="0"/>
              </a:rPr>
              <a:t>, such as the NYSE or the Nasdaq.</a:t>
            </a:r>
          </a:p>
          <a:p>
            <a:endParaRPr lang="en-GB" sz="2000" b="1" dirty="0">
              <a:solidFill>
                <a:schemeClr val="bg1"/>
              </a:solidFill>
              <a:latin typeface="Avenir Next Demi Bold" panose="020B0503020202020204" pitchFamily="34" charset="0"/>
            </a:endParaRPr>
          </a:p>
          <a:p>
            <a:r>
              <a:rPr lang="en-US" sz="2000" b="1" dirty="0">
                <a:solidFill>
                  <a:schemeClr val="bg1"/>
                </a:solidFill>
                <a:latin typeface="Avenir Next Demi Bold" panose="020B0503020202020204" pitchFamily="34" charset="0"/>
              </a:rPr>
              <a:t>This creates a massive </a:t>
            </a:r>
            <a:r>
              <a:rPr lang="en-GB" sz="2000" b="1" dirty="0">
                <a:solidFill>
                  <a:schemeClr val="bg1"/>
                </a:solidFill>
                <a:latin typeface="Avenir Next Demi Bold" panose="020B0503020202020204" pitchFamily="34" charset="0"/>
              </a:rPr>
              <a:t>opportunity, by empowering investors to reach the other 99% of private companies, not only in the secondary market but in the primary too. </a:t>
            </a:r>
            <a:endParaRPr lang="en-US" sz="2000" b="1" dirty="0">
              <a:solidFill>
                <a:schemeClr val="bg1"/>
              </a:solidFill>
              <a:latin typeface="Avenir Next Demi Bold" panose="020B0503020202020204" pitchFamily="34" charset="0"/>
            </a:endParaRPr>
          </a:p>
        </p:txBody>
      </p:sp>
      <p:sp>
        <p:nvSpPr>
          <p:cNvPr id="11" name="TextBox 10">
            <a:extLst>
              <a:ext uri="{FF2B5EF4-FFF2-40B4-BE49-F238E27FC236}">
                <a16:creationId xmlns:a16="http://schemas.microsoft.com/office/drawing/2014/main" id="{32F0F977-A853-0E4B-B676-5C9A6398FC65}"/>
              </a:ext>
            </a:extLst>
          </p:cNvPr>
          <p:cNvSpPr txBox="1">
            <a:spLocks/>
          </p:cNvSpPr>
          <p:nvPr/>
        </p:nvSpPr>
        <p:spPr>
          <a:xfrm>
            <a:off x="1064741" y="1571487"/>
            <a:ext cx="10058400" cy="648000"/>
          </a:xfrm>
          <a:prstGeom prst="rect">
            <a:avLst/>
          </a:prstGeom>
          <a:solidFill>
            <a:srgbClr val="FF6600"/>
          </a:solidFill>
        </p:spPr>
        <p:txBody>
          <a:bodyPr wrap="square" rtlCol="0" anchor="ctr">
            <a:noAutofit/>
          </a:bodyPr>
          <a:lstStyle/>
          <a:p>
            <a:pPr algn="ctr"/>
            <a:r>
              <a:rPr lang="en-US" sz="2800" b="1" dirty="0">
                <a:solidFill>
                  <a:schemeClr val="bg1"/>
                </a:solidFill>
                <a:latin typeface="Avenir Next Demi Bold" panose="020B0503020202020204" pitchFamily="34" charset="0"/>
              </a:rPr>
              <a:t>in the US but fewer than 1% are publicly traded at present</a:t>
            </a:r>
          </a:p>
        </p:txBody>
      </p:sp>
    </p:spTree>
    <p:extLst>
      <p:ext uri="{BB962C8B-B14F-4D97-AF65-F5344CB8AC3E}">
        <p14:creationId xmlns:p14="http://schemas.microsoft.com/office/powerpoint/2010/main" val="1709602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9C2AB0D5-8CBF-4349-93A7-F7D0FDB755E4}"/>
              </a:ext>
            </a:extLst>
          </p:cNvPr>
          <p:cNvPicPr>
            <a:picLocks noChangeAspect="1"/>
          </p:cNvPicPr>
          <p:nvPr/>
        </p:nvPicPr>
        <p:blipFill rotWithShape="1">
          <a:blip r:embed="rId2">
            <a:extLst>
              <a:ext uri="{28A0092B-C50C-407E-A947-70E740481C1C}">
                <a14:useLocalDpi xmlns:a14="http://schemas.microsoft.com/office/drawing/2010/main" val="0"/>
              </a:ext>
            </a:extLst>
          </a:blip>
          <a:srcRect l="5" r="6579"/>
          <a:stretch/>
        </p:blipFill>
        <p:spPr>
          <a:xfrm>
            <a:off x="-1" y="0"/>
            <a:ext cx="12204000" cy="6858000"/>
          </a:xfrm>
          <a:prstGeom prst="rect">
            <a:avLst/>
          </a:prstGeom>
        </p:spPr>
      </p:pic>
      <p:grpSp>
        <p:nvGrpSpPr>
          <p:cNvPr id="19" name="Group 18">
            <a:extLst>
              <a:ext uri="{FF2B5EF4-FFF2-40B4-BE49-F238E27FC236}">
                <a16:creationId xmlns:a16="http://schemas.microsoft.com/office/drawing/2014/main" id="{F55B7D89-D2D9-B948-B822-920E628E007E}"/>
              </a:ext>
            </a:extLst>
          </p:cNvPr>
          <p:cNvGrpSpPr/>
          <p:nvPr/>
        </p:nvGrpSpPr>
        <p:grpSpPr>
          <a:xfrm>
            <a:off x="1066800" y="-152400"/>
            <a:ext cx="10783249" cy="3124200"/>
            <a:chOff x="550205" y="-214316"/>
            <a:chExt cx="11700618" cy="3389986"/>
          </a:xfrm>
        </p:grpSpPr>
        <p:pic>
          <p:nvPicPr>
            <p:cNvPr id="10" name="object 4">
              <a:extLst>
                <a:ext uri="{FF2B5EF4-FFF2-40B4-BE49-F238E27FC236}">
                  <a16:creationId xmlns:a16="http://schemas.microsoft.com/office/drawing/2014/main" id="{E5D49ACD-EBF5-8D47-B89A-60BD3A7E2324}"/>
                </a:ext>
              </a:extLst>
            </p:cNvPr>
            <p:cNvPicPr/>
            <p:nvPr/>
          </p:nvPicPr>
          <p:blipFill>
            <a:blip r:embed="rId3" cstate="print">
              <a:extLst>
                <a:ext uri="{28A0092B-C50C-407E-A947-70E740481C1C}">
                  <a14:useLocalDpi xmlns:a14="http://schemas.microsoft.com/office/drawing/2010/main" val="0"/>
                </a:ext>
              </a:extLst>
            </a:blip>
            <a:srcRect/>
            <a:stretch/>
          </p:blipFill>
          <p:spPr>
            <a:xfrm>
              <a:off x="550205" y="820139"/>
              <a:ext cx="3534100" cy="898499"/>
            </a:xfrm>
            <a:prstGeom prst="rect">
              <a:avLst/>
            </a:prstGeom>
          </p:spPr>
        </p:pic>
        <p:pic>
          <p:nvPicPr>
            <p:cNvPr id="11" name="object 3">
              <a:extLst>
                <a:ext uri="{FF2B5EF4-FFF2-40B4-BE49-F238E27FC236}">
                  <a16:creationId xmlns:a16="http://schemas.microsoft.com/office/drawing/2014/main" id="{7FFA2AB0-6C07-D042-9086-8B7CBA07FA55}"/>
                </a:ext>
              </a:extLst>
            </p:cNvPr>
            <p:cNvPicPr/>
            <p:nvPr/>
          </p:nvPicPr>
          <p:blipFill>
            <a:blip r:embed="rId4" cstate="print">
              <a:extLst>
                <a:ext uri="{28A0092B-C50C-407E-A947-70E740481C1C}">
                  <a14:useLocalDpi xmlns:a14="http://schemas.microsoft.com/office/drawing/2010/main" val="0"/>
                </a:ext>
              </a:extLst>
            </a:blip>
            <a:srcRect/>
            <a:stretch/>
          </p:blipFill>
          <p:spPr>
            <a:xfrm>
              <a:off x="4929196" y="842317"/>
              <a:ext cx="2801644" cy="946955"/>
            </a:xfrm>
            <a:prstGeom prst="rect">
              <a:avLst/>
            </a:prstGeom>
          </p:spPr>
        </p:pic>
        <p:pic>
          <p:nvPicPr>
            <p:cNvPr id="12" name="object 5">
              <a:extLst>
                <a:ext uri="{FF2B5EF4-FFF2-40B4-BE49-F238E27FC236}">
                  <a16:creationId xmlns:a16="http://schemas.microsoft.com/office/drawing/2014/main" id="{003930A7-009B-574D-B1E6-0DE545849C71}"/>
                </a:ext>
              </a:extLst>
            </p:cNvPr>
            <p:cNvPicPr/>
            <p:nvPr/>
          </p:nvPicPr>
          <p:blipFill>
            <a:blip r:embed="rId5" cstate="print">
              <a:extLst>
                <a:ext uri="{28A0092B-C50C-407E-A947-70E740481C1C}">
                  <a14:useLocalDpi xmlns:a14="http://schemas.microsoft.com/office/drawing/2010/main" val="0"/>
                </a:ext>
              </a:extLst>
            </a:blip>
            <a:srcRect/>
            <a:stretch/>
          </p:blipFill>
          <p:spPr>
            <a:xfrm>
              <a:off x="7730840" y="-214316"/>
              <a:ext cx="4519983" cy="3389986"/>
            </a:xfrm>
            <a:prstGeom prst="rect">
              <a:avLst/>
            </a:prstGeom>
          </p:spPr>
        </p:pic>
      </p:grpSp>
      <p:sp>
        <p:nvSpPr>
          <p:cNvPr id="13" name="object 2">
            <a:extLst>
              <a:ext uri="{FF2B5EF4-FFF2-40B4-BE49-F238E27FC236}">
                <a16:creationId xmlns:a16="http://schemas.microsoft.com/office/drawing/2014/main" id="{F50CB5EB-FEC3-9048-9A87-D7E93AECAE02}"/>
              </a:ext>
            </a:extLst>
          </p:cNvPr>
          <p:cNvSpPr txBox="1"/>
          <p:nvPr/>
        </p:nvSpPr>
        <p:spPr>
          <a:xfrm>
            <a:off x="559117" y="2260873"/>
            <a:ext cx="11073765" cy="2419252"/>
          </a:xfrm>
          <a:prstGeom prst="rect">
            <a:avLst/>
          </a:prstGeom>
        </p:spPr>
        <p:style>
          <a:lnRef idx="0">
            <a:scrgbClr r="0" g="0" b="0"/>
          </a:lnRef>
          <a:fillRef idx="0">
            <a:scrgbClr r="0" g="0" b="0"/>
          </a:fillRef>
          <a:effectRef idx="0">
            <a:scrgbClr r="0" g="0" b="0"/>
          </a:effectRef>
          <a:fontRef idx="major"/>
        </p:style>
        <p:txBody>
          <a:bodyPr vert="horz" wrap="square" lIns="0" tIns="12700" rIns="0" bIns="0"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12700" marR="5080" indent="-635" algn="ctr">
              <a:lnSpc>
                <a:spcPct val="100000"/>
              </a:lnSpc>
              <a:spcBef>
                <a:spcPts val="100"/>
              </a:spcBef>
            </a:pPr>
            <a:r>
              <a:rPr lang="en-GB" sz="3200" dirty="0">
                <a:solidFill>
                  <a:srgbClr val="FFFFFF"/>
                </a:solidFill>
                <a:latin typeface="Avenir Next"/>
                <a:cs typeface="Avenir Next"/>
              </a:rPr>
              <a:t>On the days </a:t>
            </a:r>
            <a:r>
              <a:rPr lang="en-GB" sz="3200" spc="-15" dirty="0">
                <a:solidFill>
                  <a:srgbClr val="FFFFFF"/>
                </a:solidFill>
                <a:latin typeface="Avenir Next"/>
                <a:cs typeface="Avenir Next"/>
              </a:rPr>
              <a:t>Microsoft, </a:t>
            </a:r>
            <a:r>
              <a:rPr lang="en-GB" sz="3200" dirty="0">
                <a:solidFill>
                  <a:srgbClr val="FFFFFF"/>
                </a:solidFill>
                <a:latin typeface="Avenir Next"/>
                <a:cs typeface="Avenir Next"/>
              </a:rPr>
              <a:t>Google and Amazon</a:t>
            </a:r>
          </a:p>
          <a:p>
            <a:pPr marL="12700" marR="5080" indent="-635" algn="ctr">
              <a:lnSpc>
                <a:spcPct val="100000"/>
              </a:lnSpc>
              <a:spcBef>
                <a:spcPts val="100"/>
              </a:spcBef>
            </a:pPr>
            <a:r>
              <a:rPr lang="en-GB" sz="3200" dirty="0">
                <a:solidFill>
                  <a:srgbClr val="FFFFFF"/>
                </a:solidFill>
                <a:latin typeface="Avenir Next"/>
                <a:cs typeface="Avenir Next"/>
              </a:rPr>
              <a:t>launched</a:t>
            </a:r>
            <a:r>
              <a:rPr lang="en-GB" sz="3200" spc="-5" dirty="0">
                <a:solidFill>
                  <a:srgbClr val="FFFFFF"/>
                </a:solidFill>
                <a:latin typeface="Avenir Next"/>
                <a:cs typeface="Avenir Next"/>
              </a:rPr>
              <a:t> </a:t>
            </a:r>
            <a:r>
              <a:rPr lang="en-GB" sz="3200" dirty="0">
                <a:solidFill>
                  <a:srgbClr val="FFFFFF"/>
                </a:solidFill>
                <a:latin typeface="Avenir Next"/>
                <a:cs typeface="Avenir Next"/>
              </a:rPr>
              <a:t>their</a:t>
            </a:r>
            <a:r>
              <a:rPr lang="en-GB" sz="3200" spc="-5" dirty="0">
                <a:solidFill>
                  <a:srgbClr val="FFFFFF"/>
                </a:solidFill>
                <a:latin typeface="Avenir Next"/>
                <a:cs typeface="Avenir Next"/>
              </a:rPr>
              <a:t> </a:t>
            </a:r>
            <a:r>
              <a:rPr lang="en-GB" sz="3200" dirty="0">
                <a:solidFill>
                  <a:srgbClr val="FFFFFF"/>
                </a:solidFill>
                <a:latin typeface="Avenir Next"/>
                <a:cs typeface="Avenir Next"/>
              </a:rPr>
              <a:t>stock</a:t>
            </a:r>
            <a:r>
              <a:rPr lang="en-GB" sz="3200" spc="-5" dirty="0">
                <a:solidFill>
                  <a:srgbClr val="FFFFFF"/>
                </a:solidFill>
                <a:latin typeface="Avenir Next"/>
                <a:cs typeface="Avenir Next"/>
              </a:rPr>
              <a:t> </a:t>
            </a:r>
            <a:r>
              <a:rPr lang="en-GB" sz="3200" spc="-15" dirty="0">
                <a:solidFill>
                  <a:srgbClr val="FFFFFF"/>
                </a:solidFill>
                <a:latin typeface="Avenir Next"/>
                <a:cs typeface="Avenir Next"/>
              </a:rPr>
              <a:t>market</a:t>
            </a:r>
            <a:r>
              <a:rPr lang="en-GB" sz="3200" spc="-5" dirty="0">
                <a:solidFill>
                  <a:srgbClr val="FFFFFF"/>
                </a:solidFill>
                <a:latin typeface="Avenir Next"/>
                <a:cs typeface="Avenir Next"/>
              </a:rPr>
              <a:t> </a:t>
            </a:r>
            <a:r>
              <a:rPr lang="en-GB" sz="3200" dirty="0">
                <a:solidFill>
                  <a:srgbClr val="FFFFFF"/>
                </a:solidFill>
                <a:latin typeface="Avenir Next"/>
                <a:cs typeface="Avenir Next"/>
              </a:rPr>
              <a:t>IPOs</a:t>
            </a:r>
            <a:r>
              <a:rPr lang="en-GB" sz="3200" spc="-5" dirty="0">
                <a:solidFill>
                  <a:srgbClr val="FFFFFF"/>
                </a:solidFill>
                <a:latin typeface="Avenir Next"/>
                <a:cs typeface="Avenir Next"/>
              </a:rPr>
              <a:t> </a:t>
            </a:r>
            <a:r>
              <a:rPr lang="en-GB" sz="3200" dirty="0">
                <a:solidFill>
                  <a:srgbClr val="FFFFFF"/>
                </a:solidFill>
                <a:latin typeface="Avenir Next"/>
                <a:cs typeface="Avenir Next"/>
              </a:rPr>
              <a:t>their</a:t>
            </a:r>
            <a:r>
              <a:rPr lang="en-GB" sz="3200" spc="-5" dirty="0">
                <a:solidFill>
                  <a:srgbClr val="FFFFFF"/>
                </a:solidFill>
                <a:latin typeface="Avenir Next"/>
                <a:cs typeface="Avenir Next"/>
              </a:rPr>
              <a:t> </a:t>
            </a:r>
            <a:r>
              <a:rPr lang="en-GB" sz="3200" spc="-10" dirty="0">
                <a:solidFill>
                  <a:srgbClr val="FFFFFF"/>
                </a:solidFill>
                <a:latin typeface="Avenir Next"/>
                <a:cs typeface="Avenir Next"/>
              </a:rPr>
              <a:t>shareholders</a:t>
            </a:r>
            <a:endParaRPr lang="en-GB" sz="3200" dirty="0">
              <a:latin typeface="Avenir Next"/>
              <a:cs typeface="Avenir Next"/>
            </a:endParaRPr>
          </a:p>
          <a:p>
            <a:pPr algn="ctr">
              <a:lnSpc>
                <a:spcPts val="6420"/>
              </a:lnSpc>
              <a:spcBef>
                <a:spcPts val="360"/>
              </a:spcBef>
            </a:pPr>
            <a:r>
              <a:rPr lang="en-GB" sz="3200" dirty="0">
                <a:solidFill>
                  <a:srgbClr val="FFFFFF"/>
                </a:solidFill>
                <a:latin typeface="Avenir Next"/>
                <a:cs typeface="Avenir Next"/>
              </a:rPr>
              <a:t>had a </a:t>
            </a:r>
            <a:r>
              <a:rPr lang="en-GB" sz="4800" b="1" dirty="0">
                <a:solidFill>
                  <a:srgbClr val="FFFFFF"/>
                </a:solidFill>
                <a:latin typeface="Avenir Next"/>
                <a:cs typeface="Avenir Next"/>
              </a:rPr>
              <a:t>341</a:t>
            </a:r>
            <a:r>
              <a:rPr lang="en-GB" sz="4800" b="1" spc="-5" dirty="0">
                <a:solidFill>
                  <a:srgbClr val="FFFFFF"/>
                </a:solidFill>
                <a:latin typeface="Avenir Next"/>
                <a:cs typeface="Avenir Next"/>
              </a:rPr>
              <a:t>%</a:t>
            </a:r>
            <a:r>
              <a:rPr lang="en-GB" sz="4800" dirty="0">
                <a:solidFill>
                  <a:srgbClr val="FFFFFF"/>
                </a:solidFill>
                <a:latin typeface="Avenir Next"/>
                <a:cs typeface="Avenir Next"/>
              </a:rPr>
              <a:t>,</a:t>
            </a:r>
            <a:r>
              <a:rPr lang="en-GB" sz="4800" spc="-114" dirty="0">
                <a:solidFill>
                  <a:srgbClr val="FFFFFF"/>
                </a:solidFill>
                <a:latin typeface="Avenir Next"/>
                <a:cs typeface="Avenir Next"/>
              </a:rPr>
              <a:t> </a:t>
            </a:r>
            <a:r>
              <a:rPr lang="en-GB" sz="4800" b="1" dirty="0">
                <a:solidFill>
                  <a:srgbClr val="FFFFFF"/>
                </a:solidFill>
                <a:latin typeface="Avenir Next"/>
                <a:cs typeface="Avenir Next"/>
              </a:rPr>
              <a:t>500%</a:t>
            </a:r>
            <a:r>
              <a:rPr lang="en-GB" sz="4800" b="1" spc="-455" dirty="0">
                <a:solidFill>
                  <a:srgbClr val="FFFFFF"/>
                </a:solidFill>
                <a:latin typeface="Avenir Next"/>
                <a:cs typeface="Avenir Next"/>
              </a:rPr>
              <a:t> </a:t>
            </a:r>
            <a:r>
              <a:rPr lang="en-GB" sz="3200" dirty="0">
                <a:solidFill>
                  <a:srgbClr val="FFFFFF"/>
                </a:solidFill>
                <a:latin typeface="Avenir Next"/>
                <a:cs typeface="Avenir Next"/>
              </a:rPr>
              <a:t>and </a:t>
            </a:r>
            <a:r>
              <a:rPr lang="en-GB" sz="4800" b="1" dirty="0">
                <a:solidFill>
                  <a:srgbClr val="FFFFFF"/>
                </a:solidFill>
                <a:latin typeface="Avenir Next"/>
                <a:cs typeface="Avenir Next"/>
              </a:rPr>
              <a:t>3900%</a:t>
            </a:r>
            <a:endParaRPr lang="en-GB" sz="4800" dirty="0">
              <a:latin typeface="Avenir Next"/>
              <a:cs typeface="Avenir Next"/>
            </a:endParaRPr>
          </a:p>
          <a:p>
            <a:pPr marL="13970" algn="ctr">
              <a:lnSpc>
                <a:spcPts val="4260"/>
              </a:lnSpc>
            </a:pPr>
            <a:r>
              <a:rPr lang="en-GB" sz="3200" spc="-10" dirty="0">
                <a:solidFill>
                  <a:srgbClr val="FFFFFF"/>
                </a:solidFill>
                <a:latin typeface="Avenir Next"/>
                <a:cs typeface="Avenir Next"/>
              </a:rPr>
              <a:t>uplift</a:t>
            </a:r>
            <a:r>
              <a:rPr lang="en-GB" sz="3200" spc="-20" dirty="0">
                <a:solidFill>
                  <a:srgbClr val="FFFFFF"/>
                </a:solidFill>
                <a:latin typeface="Avenir Next"/>
                <a:cs typeface="Avenir Next"/>
              </a:rPr>
              <a:t> </a:t>
            </a:r>
            <a:r>
              <a:rPr lang="en-GB" sz="3200" dirty="0">
                <a:solidFill>
                  <a:srgbClr val="FFFFFF"/>
                </a:solidFill>
                <a:latin typeface="Avenir Next"/>
                <a:cs typeface="Avenir Next"/>
              </a:rPr>
              <a:t>in</a:t>
            </a:r>
            <a:r>
              <a:rPr lang="en-GB" sz="3200" spc="-20" dirty="0">
                <a:solidFill>
                  <a:srgbClr val="FFFFFF"/>
                </a:solidFill>
                <a:latin typeface="Avenir Next"/>
                <a:cs typeface="Avenir Next"/>
              </a:rPr>
              <a:t> </a:t>
            </a:r>
            <a:r>
              <a:rPr lang="en-GB" sz="3200" spc="-15" dirty="0">
                <a:solidFill>
                  <a:srgbClr val="FFFFFF"/>
                </a:solidFill>
                <a:latin typeface="Avenir Next"/>
                <a:cs typeface="Avenir Next"/>
              </a:rPr>
              <a:t>share</a:t>
            </a:r>
            <a:r>
              <a:rPr lang="en-GB" sz="3200" spc="-20" dirty="0">
                <a:solidFill>
                  <a:srgbClr val="FFFFFF"/>
                </a:solidFill>
                <a:latin typeface="Avenir Next"/>
                <a:cs typeface="Avenir Next"/>
              </a:rPr>
              <a:t> </a:t>
            </a:r>
            <a:r>
              <a:rPr lang="en-GB" sz="3200" dirty="0">
                <a:solidFill>
                  <a:srgbClr val="FFFFFF"/>
                </a:solidFill>
                <a:latin typeface="Avenir Next"/>
                <a:cs typeface="Avenir Next"/>
              </a:rPr>
              <a:t>value...</a:t>
            </a:r>
            <a:endParaRPr lang="en-GB" sz="3200" dirty="0">
              <a:latin typeface="Avenir Next"/>
              <a:cs typeface="Avenir Next"/>
            </a:endParaRPr>
          </a:p>
        </p:txBody>
      </p:sp>
      <p:sp>
        <p:nvSpPr>
          <p:cNvPr id="22" name="TextBox 21">
            <a:extLst>
              <a:ext uri="{FF2B5EF4-FFF2-40B4-BE49-F238E27FC236}">
                <a16:creationId xmlns:a16="http://schemas.microsoft.com/office/drawing/2014/main" id="{DC1A165C-4C28-6A4D-8F84-5D45C5C3CB48}"/>
              </a:ext>
            </a:extLst>
          </p:cNvPr>
          <p:cNvSpPr txBox="1">
            <a:spLocks/>
          </p:cNvSpPr>
          <p:nvPr/>
        </p:nvSpPr>
        <p:spPr>
          <a:xfrm>
            <a:off x="-1" y="-4799"/>
            <a:ext cx="1440000" cy="324000"/>
          </a:xfrm>
          <a:prstGeom prst="rect">
            <a:avLst/>
          </a:prstGeom>
          <a:solidFill>
            <a:srgbClr val="FF6600"/>
          </a:solidFill>
        </p:spPr>
        <p:txBody>
          <a:bodyPr wrap="square" rtlCol="0" anchor="ctr">
            <a:noAutofit/>
          </a:bodyPr>
          <a:lstStyle/>
          <a:p>
            <a:pPr algn="ctr"/>
            <a:r>
              <a:rPr lang="en-US" sz="1400" b="1" dirty="0">
                <a:solidFill>
                  <a:schemeClr val="bg1"/>
                </a:solidFill>
                <a:latin typeface="Avenir Next Demi Bold" panose="020B0503020202020204" pitchFamily="34" charset="0"/>
              </a:rPr>
              <a:t>THE PROBLEM</a:t>
            </a:r>
          </a:p>
        </p:txBody>
      </p:sp>
      <p:sp>
        <p:nvSpPr>
          <p:cNvPr id="23" name="object 2">
            <a:extLst>
              <a:ext uri="{FF2B5EF4-FFF2-40B4-BE49-F238E27FC236}">
                <a16:creationId xmlns:a16="http://schemas.microsoft.com/office/drawing/2014/main" id="{AA28008C-B157-2E46-9D7B-469D6978E75F}"/>
              </a:ext>
            </a:extLst>
          </p:cNvPr>
          <p:cNvSpPr txBox="1"/>
          <p:nvPr/>
        </p:nvSpPr>
        <p:spPr>
          <a:xfrm>
            <a:off x="559117" y="5209556"/>
            <a:ext cx="11073765" cy="997709"/>
          </a:xfrm>
          <a:prstGeom prst="rect">
            <a:avLst/>
          </a:prstGeom>
        </p:spPr>
        <p:style>
          <a:lnRef idx="0">
            <a:scrgbClr r="0" g="0" b="0"/>
          </a:lnRef>
          <a:fillRef idx="0">
            <a:scrgbClr r="0" g="0" b="0"/>
          </a:fillRef>
          <a:effectRef idx="0">
            <a:scrgbClr r="0" g="0" b="0"/>
          </a:effectRef>
          <a:fontRef idx="major"/>
        </p:style>
        <p:txBody>
          <a:bodyPr vert="horz" wrap="square" lIns="0" tIns="12700" rIns="0" bIns="0"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336550" marR="328930" algn="ctr">
              <a:lnSpc>
                <a:spcPct val="100000"/>
              </a:lnSpc>
            </a:pPr>
            <a:r>
              <a:rPr sz="3200" spc="-10" dirty="0">
                <a:solidFill>
                  <a:srgbClr val="FFFFFF"/>
                </a:solidFill>
                <a:latin typeface="Avenir Next"/>
                <a:cs typeface="Avenir Next"/>
              </a:rPr>
              <a:t>...more </a:t>
            </a:r>
            <a:r>
              <a:rPr sz="3200" spc="-15" dirty="0">
                <a:solidFill>
                  <a:srgbClr val="FFFFFF"/>
                </a:solidFill>
                <a:latin typeface="Avenir Next"/>
                <a:cs typeface="Avenir Next"/>
              </a:rPr>
              <a:t>recent </a:t>
            </a:r>
            <a:r>
              <a:rPr sz="3200" dirty="0">
                <a:solidFill>
                  <a:srgbClr val="FFFFFF"/>
                </a:solidFill>
                <a:latin typeface="Avenir Next"/>
                <a:cs typeface="Avenir Next"/>
              </a:rPr>
              <a:t>IPOs have not </a:t>
            </a:r>
            <a:r>
              <a:rPr sz="3200" spc="-10" dirty="0">
                <a:solidFill>
                  <a:srgbClr val="FFFFFF"/>
                </a:solidFill>
                <a:latin typeface="Avenir Next"/>
                <a:cs typeface="Avenir Next"/>
              </a:rPr>
              <a:t>delivered anywhere </a:t>
            </a:r>
            <a:r>
              <a:rPr sz="3200" spc="-910" dirty="0">
                <a:solidFill>
                  <a:srgbClr val="FFFFFF"/>
                </a:solidFill>
                <a:latin typeface="Avenir Next"/>
                <a:cs typeface="Avenir Next"/>
              </a:rPr>
              <a:t> </a:t>
            </a:r>
            <a:r>
              <a:rPr sz="3200" spc="-10" dirty="0">
                <a:solidFill>
                  <a:srgbClr val="FFFFFF"/>
                </a:solidFill>
                <a:latin typeface="Avenir Next"/>
                <a:cs typeface="Avenir Next"/>
              </a:rPr>
              <a:t>near</a:t>
            </a:r>
            <a:r>
              <a:rPr sz="3200" spc="-5" dirty="0">
                <a:solidFill>
                  <a:srgbClr val="FFFFFF"/>
                </a:solidFill>
                <a:latin typeface="Avenir Next"/>
                <a:cs typeface="Avenir Next"/>
              </a:rPr>
              <a:t> </a:t>
            </a:r>
            <a:r>
              <a:rPr sz="3200" dirty="0">
                <a:solidFill>
                  <a:srgbClr val="FFFFFF"/>
                </a:solidFill>
                <a:latin typeface="Avenir Next"/>
                <a:cs typeface="Avenir Next"/>
              </a:rPr>
              <a:t>in value </a:t>
            </a:r>
            <a:r>
              <a:rPr sz="3200" spc="-10" dirty="0">
                <a:solidFill>
                  <a:srgbClr val="FFFFFF"/>
                </a:solidFill>
                <a:latin typeface="Avenir Next"/>
                <a:cs typeface="Avenir Next"/>
              </a:rPr>
              <a:t>uplift</a:t>
            </a:r>
            <a:r>
              <a:rPr sz="3200" dirty="0">
                <a:solidFill>
                  <a:srgbClr val="FFFFFF"/>
                </a:solidFill>
                <a:latin typeface="Avenir Next"/>
                <a:cs typeface="Avenir Next"/>
              </a:rPr>
              <a:t> for </a:t>
            </a:r>
            <a:r>
              <a:rPr sz="3200" spc="-25" dirty="0">
                <a:solidFill>
                  <a:srgbClr val="FFFFFF"/>
                </a:solidFill>
                <a:latin typeface="Avenir Next"/>
                <a:cs typeface="Avenir Next"/>
              </a:rPr>
              <a:t>it’s</a:t>
            </a:r>
            <a:r>
              <a:rPr sz="3200" dirty="0">
                <a:solidFill>
                  <a:srgbClr val="FFFFFF"/>
                </a:solidFill>
                <a:latin typeface="Avenir Next"/>
                <a:cs typeface="Avenir Next"/>
              </a:rPr>
              <a:t> </a:t>
            </a:r>
            <a:r>
              <a:rPr sz="3200" spc="-10" dirty="0">
                <a:solidFill>
                  <a:srgbClr val="FFFFFF"/>
                </a:solidFill>
                <a:latin typeface="Avenir Next"/>
                <a:cs typeface="Avenir Next"/>
              </a:rPr>
              <a:t>shareholders</a:t>
            </a:r>
            <a:endParaRPr sz="3200" dirty="0">
              <a:latin typeface="Avenir Next"/>
              <a:cs typeface="Avenir Nex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4242941-4294-5A44-B966-C62A8A692D4C}"/>
              </a:ext>
            </a:extLst>
          </p:cNvPr>
          <p:cNvPicPr>
            <a:picLocks noChangeAspect="1"/>
          </p:cNvPicPr>
          <p:nvPr/>
        </p:nvPicPr>
        <p:blipFill>
          <a:blip r:embed="rId3" cstate="print">
            <a:extLst>
              <a:ext uri="{28A0092B-C50C-407E-A947-70E740481C1C}">
                <a14:useLocalDpi xmlns:a14="http://schemas.microsoft.com/office/drawing/2010/main" val="0"/>
              </a:ext>
            </a:extLst>
          </a:blip>
          <a:srcRect t="7921" b="7921"/>
          <a:stretch/>
        </p:blipFill>
        <p:spPr>
          <a:xfrm>
            <a:off x="0" y="0"/>
            <a:ext cx="12193200" cy="6858000"/>
          </a:xfrm>
          <a:prstGeom prst="rect">
            <a:avLst/>
          </a:prstGeom>
        </p:spPr>
      </p:pic>
      <p:sp>
        <p:nvSpPr>
          <p:cNvPr id="5" name="object 2">
            <a:extLst>
              <a:ext uri="{FF2B5EF4-FFF2-40B4-BE49-F238E27FC236}">
                <a16:creationId xmlns:a16="http://schemas.microsoft.com/office/drawing/2014/main" id="{0858A4A5-DFBF-3F42-B542-AD9514311EA8}"/>
              </a:ext>
            </a:extLst>
          </p:cNvPr>
          <p:cNvSpPr txBox="1">
            <a:spLocks/>
          </p:cNvSpPr>
          <p:nvPr/>
        </p:nvSpPr>
        <p:spPr>
          <a:xfrm>
            <a:off x="2244090" y="1676400"/>
            <a:ext cx="7696200" cy="963089"/>
          </a:xfrm>
          <a:prstGeom prst="rect">
            <a:avLst/>
          </a:prstGeom>
        </p:spPr>
        <p:txBody>
          <a:bodyPr vert="horz" wrap="square" lIns="0" tIns="468000" rIns="0" bIns="0" rtlCol="0">
            <a:spAutoFit/>
          </a:bodyPr>
          <a:lstStyle>
            <a:lvl1pPr>
              <a:defRPr sz="2400" b="1" i="0">
                <a:solidFill>
                  <a:schemeClr val="bg1"/>
                </a:solidFill>
                <a:latin typeface="Avenir Black" panose="02000503020000020003" pitchFamily="2" charset="0"/>
                <a:ea typeface="+mj-ea"/>
                <a:cs typeface="Calibri"/>
              </a:defRPr>
            </a:lvl1pPr>
          </a:lstStyle>
          <a:p>
            <a:pPr marL="12700" algn="ctr">
              <a:lnSpc>
                <a:spcPts val="2735"/>
              </a:lnSpc>
              <a:spcBef>
                <a:spcPts val="100"/>
              </a:spcBef>
            </a:pPr>
            <a:r>
              <a:rPr lang="en-US" sz="6000" kern="0" dirty="0">
                <a:latin typeface="Avenir Next Demi Bold" panose="020B0503020202020204" pitchFamily="34" charset="0"/>
              </a:rPr>
              <a:t>Trust in the crowd</a:t>
            </a:r>
            <a:endParaRPr lang="en-US" sz="6000" kern="1200" dirty="0">
              <a:latin typeface="Avenir Next Demi Bold" panose="020B0503020202020204" pitchFamily="34" charset="0"/>
              <a:cs typeface="+mj-cs"/>
            </a:endParaRPr>
          </a:p>
        </p:txBody>
      </p:sp>
      <p:pic>
        <p:nvPicPr>
          <p:cNvPr id="13" name="Picture 12">
            <a:extLst>
              <a:ext uri="{FF2B5EF4-FFF2-40B4-BE49-F238E27FC236}">
                <a16:creationId xmlns:a16="http://schemas.microsoft.com/office/drawing/2014/main" id="{22B75520-9ADF-9E49-8F77-A7181EB063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40290" y="4632832"/>
            <a:ext cx="2251710" cy="2251710"/>
          </a:xfrm>
          <a:prstGeom prst="rect">
            <a:avLst/>
          </a:prstGeom>
        </p:spPr>
      </p:pic>
    </p:spTree>
    <p:extLst>
      <p:ext uri="{BB962C8B-B14F-4D97-AF65-F5344CB8AC3E}">
        <p14:creationId xmlns:p14="http://schemas.microsoft.com/office/powerpoint/2010/main" val="3243929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38E87-E571-4326-B8B8-926D88A8BBFB}"/>
              </a:ext>
            </a:extLst>
          </p:cNvPr>
          <p:cNvSpPr>
            <a:spLocks noGrp="1"/>
          </p:cNvSpPr>
          <p:nvPr>
            <p:ph type="title"/>
          </p:nvPr>
        </p:nvSpPr>
        <p:spPr>
          <a:xfrm>
            <a:off x="1800000" y="0"/>
            <a:ext cx="7848600" cy="697835"/>
          </a:xfrm>
        </p:spPr>
        <p:txBody>
          <a:bodyPr anchor="ctr">
            <a:noAutofit/>
          </a:bodyPr>
          <a:lstStyle/>
          <a:p>
            <a:r>
              <a:rPr lang="en-US" sz="2400" b="0" dirty="0">
                <a:solidFill>
                  <a:schemeClr val="bg1"/>
                </a:solidFill>
                <a:latin typeface="Avenir Next Medium" panose="020B0503020202020204" pitchFamily="34" charset="0"/>
              </a:rPr>
              <a:t>Private Markets lack the infrastructure of Public Markets</a:t>
            </a:r>
          </a:p>
        </p:txBody>
      </p:sp>
      <p:sp>
        <p:nvSpPr>
          <p:cNvPr id="3" name="Text Placeholder 2">
            <a:extLst>
              <a:ext uri="{FF2B5EF4-FFF2-40B4-BE49-F238E27FC236}">
                <a16:creationId xmlns:a16="http://schemas.microsoft.com/office/drawing/2014/main" id="{C7F21EF6-D6B6-417A-BF71-F463D8B0202E}"/>
              </a:ext>
            </a:extLst>
          </p:cNvPr>
          <p:cNvSpPr>
            <a:spLocks noGrp="1"/>
          </p:cNvSpPr>
          <p:nvPr>
            <p:ph type="body" idx="1"/>
          </p:nvPr>
        </p:nvSpPr>
        <p:spPr>
          <a:xfrm>
            <a:off x="720000" y="2133600"/>
            <a:ext cx="3240000" cy="369332"/>
          </a:xfrm>
        </p:spPr>
        <p:txBody>
          <a:bodyPr/>
          <a:lstStyle/>
          <a:p>
            <a:pPr algn="ctr"/>
            <a:r>
              <a:rPr lang="en-US" sz="2400" b="1" dirty="0">
                <a:latin typeface="Avenir Next LT Pro" panose="020B0504020202020204" pitchFamily="34" charset="0"/>
              </a:rPr>
              <a:t>Access</a:t>
            </a:r>
          </a:p>
        </p:txBody>
      </p:sp>
      <p:sp>
        <p:nvSpPr>
          <p:cNvPr id="5" name="Text Placeholder 2">
            <a:extLst>
              <a:ext uri="{FF2B5EF4-FFF2-40B4-BE49-F238E27FC236}">
                <a16:creationId xmlns:a16="http://schemas.microsoft.com/office/drawing/2014/main" id="{15095B5C-672E-4C76-AC92-B1F669D51B1F}"/>
              </a:ext>
            </a:extLst>
          </p:cNvPr>
          <p:cNvSpPr txBox="1">
            <a:spLocks/>
          </p:cNvSpPr>
          <p:nvPr/>
        </p:nvSpPr>
        <p:spPr>
          <a:xfrm>
            <a:off x="8244000" y="2133600"/>
            <a:ext cx="3240000" cy="369332"/>
          </a:xfrm>
          <a:prstGeom prst="rect">
            <a:avLst/>
          </a:prstGeom>
        </p:spPr>
        <p:txBody>
          <a:bodyPr wrap="square" lIns="0" tIns="0" rIns="0" bIns="0">
            <a:spAutoFit/>
          </a:bodyPr>
          <a:lstStyle>
            <a:lvl1pPr marL="0">
              <a:defRPr b="0" i="0">
                <a:solidFill>
                  <a:schemeClr val="tx1"/>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r>
              <a:rPr lang="en-US" sz="2400" b="1" kern="0" dirty="0">
                <a:latin typeface="Avenir Next LT Pro" panose="020B0504020202020204" pitchFamily="34" charset="0"/>
              </a:rPr>
              <a:t>Complexity</a:t>
            </a:r>
          </a:p>
        </p:txBody>
      </p:sp>
      <p:sp>
        <p:nvSpPr>
          <p:cNvPr id="6" name="Text Placeholder 2">
            <a:extLst>
              <a:ext uri="{FF2B5EF4-FFF2-40B4-BE49-F238E27FC236}">
                <a16:creationId xmlns:a16="http://schemas.microsoft.com/office/drawing/2014/main" id="{26A43294-FCBA-4880-9B52-B2C18BE05F59}"/>
              </a:ext>
            </a:extLst>
          </p:cNvPr>
          <p:cNvSpPr txBox="1">
            <a:spLocks/>
          </p:cNvSpPr>
          <p:nvPr/>
        </p:nvSpPr>
        <p:spPr>
          <a:xfrm>
            <a:off x="4476000" y="2133600"/>
            <a:ext cx="3240000" cy="369332"/>
          </a:xfrm>
          <a:prstGeom prst="rect">
            <a:avLst/>
          </a:prstGeom>
        </p:spPr>
        <p:txBody>
          <a:bodyPr wrap="square" lIns="0" tIns="0" rIns="0" bIns="0">
            <a:spAutoFit/>
          </a:bodyPr>
          <a:lstStyle>
            <a:lvl1pPr marL="0">
              <a:defRPr b="0" i="0">
                <a:solidFill>
                  <a:schemeClr val="tx1"/>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r>
              <a:rPr lang="en-US" sz="2400" b="1" kern="0" dirty="0">
                <a:latin typeface="Avenir Next LT Pro" panose="020B0504020202020204" pitchFamily="34" charset="0"/>
              </a:rPr>
              <a:t>Monetization</a:t>
            </a:r>
          </a:p>
        </p:txBody>
      </p:sp>
      <p:pic>
        <p:nvPicPr>
          <p:cNvPr id="12" name="Graphic 11" descr="Construction Barricade with solid fill">
            <a:extLst>
              <a:ext uri="{FF2B5EF4-FFF2-40B4-BE49-F238E27FC236}">
                <a16:creationId xmlns:a16="http://schemas.microsoft.com/office/drawing/2014/main" id="{7E8A831B-B726-4CF0-A38B-94991E29874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14809" y="2592000"/>
            <a:ext cx="1362382" cy="1362382"/>
          </a:xfrm>
          <a:prstGeom prst="rect">
            <a:avLst/>
          </a:prstGeom>
        </p:spPr>
      </p:pic>
      <p:sp>
        <p:nvSpPr>
          <p:cNvPr id="20" name="TextBox 19">
            <a:extLst>
              <a:ext uri="{FF2B5EF4-FFF2-40B4-BE49-F238E27FC236}">
                <a16:creationId xmlns:a16="http://schemas.microsoft.com/office/drawing/2014/main" id="{9C702E35-597F-4728-8394-624A4F7DBED3}"/>
              </a:ext>
            </a:extLst>
          </p:cNvPr>
          <p:cNvSpPr txBox="1"/>
          <p:nvPr/>
        </p:nvSpPr>
        <p:spPr>
          <a:xfrm>
            <a:off x="720000" y="4140000"/>
            <a:ext cx="3240000" cy="1815882"/>
          </a:xfrm>
          <a:prstGeom prst="rect">
            <a:avLst/>
          </a:prstGeom>
          <a:noFill/>
        </p:spPr>
        <p:txBody>
          <a:bodyPr wrap="square" rtlCol="0">
            <a:spAutoFit/>
          </a:bodyPr>
          <a:lstStyle/>
          <a:p>
            <a:pPr marL="285750" indent="-285750">
              <a:buFont typeface="Arial" panose="020B0604020202020204" pitchFamily="34" charset="0"/>
              <a:buChar char="•"/>
            </a:pPr>
            <a:r>
              <a:rPr lang="en-US" sz="1600" spc="-5" dirty="0">
                <a:latin typeface="Avenir Next LT Pro" panose="020B0504020202020204" pitchFamily="34" charset="0"/>
                <a:ea typeface="+mj-ea"/>
                <a:cs typeface="+mj-cs"/>
              </a:rPr>
              <a:t>Investors have difficulty identifying and evaluating deal flow.</a:t>
            </a:r>
          </a:p>
          <a:p>
            <a:pPr marL="285750" indent="-285750">
              <a:buFont typeface="Arial" panose="020B0604020202020204" pitchFamily="34" charset="0"/>
              <a:buChar char="•"/>
            </a:pPr>
            <a:endParaRPr lang="en-US" sz="1600" spc="-5" dirty="0">
              <a:latin typeface="Avenir Next LT Pro" panose="020B0504020202020204" pitchFamily="34" charset="0"/>
              <a:ea typeface="+mj-ea"/>
              <a:cs typeface="+mj-cs"/>
            </a:endParaRPr>
          </a:p>
          <a:p>
            <a:pPr marL="285750" indent="-285750">
              <a:buFont typeface="Arial" panose="020B0604020202020204" pitchFamily="34" charset="0"/>
              <a:buChar char="•"/>
            </a:pPr>
            <a:r>
              <a:rPr lang="en-US" sz="1600" spc="-5" dirty="0">
                <a:latin typeface="Avenir Next LT Pro" panose="020B0504020202020204" pitchFamily="34" charset="0"/>
                <a:ea typeface="+mj-ea"/>
                <a:cs typeface="+mj-cs"/>
              </a:rPr>
              <a:t>Issuers have difficulty breaking into and expanding  investor networks.</a:t>
            </a:r>
          </a:p>
        </p:txBody>
      </p:sp>
      <p:sp>
        <p:nvSpPr>
          <p:cNvPr id="21" name="TextBox 20">
            <a:extLst>
              <a:ext uri="{FF2B5EF4-FFF2-40B4-BE49-F238E27FC236}">
                <a16:creationId xmlns:a16="http://schemas.microsoft.com/office/drawing/2014/main" id="{D14FBAD5-AA23-410D-9FC3-8DD37F4DF367}"/>
              </a:ext>
            </a:extLst>
          </p:cNvPr>
          <p:cNvSpPr txBox="1"/>
          <p:nvPr/>
        </p:nvSpPr>
        <p:spPr>
          <a:xfrm>
            <a:off x="8244000" y="4138465"/>
            <a:ext cx="3240000" cy="1569660"/>
          </a:xfrm>
          <a:prstGeom prst="rect">
            <a:avLst/>
          </a:prstGeom>
          <a:noFill/>
        </p:spPr>
        <p:txBody>
          <a:bodyPr wrap="square" rtlCol="0">
            <a:spAutoFit/>
          </a:bodyPr>
          <a:lstStyle/>
          <a:p>
            <a:pPr marL="285750" indent="-285750">
              <a:buFont typeface="Arial" panose="020B0604020202020204" pitchFamily="34" charset="0"/>
              <a:buChar char="•"/>
            </a:pPr>
            <a:r>
              <a:rPr lang="en-US" sz="1600" spc="-5" dirty="0">
                <a:latin typeface="Avenir Next LT Pro" panose="020B0504020202020204" pitchFamily="34" charset="0"/>
                <a:ea typeface="+mj-ea"/>
                <a:cs typeface="+mj-cs"/>
              </a:rPr>
              <a:t>Regulatory complexity </a:t>
            </a:r>
            <a:br>
              <a:rPr lang="en-US" sz="1600" spc="-5" dirty="0">
                <a:latin typeface="Avenir Next LT Pro" panose="020B0504020202020204" pitchFamily="34" charset="0"/>
                <a:ea typeface="+mj-ea"/>
                <a:cs typeface="+mj-cs"/>
              </a:rPr>
            </a:br>
            <a:r>
              <a:rPr lang="en-US" sz="1600" spc="-5" dirty="0">
                <a:latin typeface="Avenir Next LT Pro" panose="020B0504020202020204" pitchFamily="34" charset="0"/>
                <a:ea typeface="+mj-ea"/>
                <a:cs typeface="+mj-cs"/>
              </a:rPr>
              <a:t>raises friction.</a:t>
            </a:r>
          </a:p>
          <a:p>
            <a:pPr marL="285750" indent="-285750">
              <a:buFont typeface="Arial" panose="020B0604020202020204" pitchFamily="34" charset="0"/>
              <a:buChar char="•"/>
            </a:pPr>
            <a:endParaRPr lang="en-US" sz="1600" spc="-5" dirty="0">
              <a:latin typeface="Avenir Next LT Pro" panose="020B0504020202020204" pitchFamily="34" charset="0"/>
              <a:ea typeface="+mj-ea"/>
              <a:cs typeface="+mj-cs"/>
            </a:endParaRPr>
          </a:p>
          <a:p>
            <a:pPr marL="285750" indent="-285750">
              <a:buFont typeface="Arial" panose="020B0604020202020204" pitchFamily="34" charset="0"/>
              <a:buChar char="•"/>
            </a:pPr>
            <a:r>
              <a:rPr lang="en-US" sz="1600" spc="-5" dirty="0">
                <a:latin typeface="Avenir Next LT Pro" panose="020B0504020202020204" pitchFamily="34" charset="0"/>
                <a:ea typeface="+mj-ea"/>
                <a:cs typeface="+mj-cs"/>
              </a:rPr>
              <a:t>Paper-based bi-lateral arrangements make standardization difficult.</a:t>
            </a:r>
          </a:p>
        </p:txBody>
      </p:sp>
      <p:sp>
        <p:nvSpPr>
          <p:cNvPr id="22" name="TextBox 21">
            <a:extLst>
              <a:ext uri="{FF2B5EF4-FFF2-40B4-BE49-F238E27FC236}">
                <a16:creationId xmlns:a16="http://schemas.microsoft.com/office/drawing/2014/main" id="{E822A089-8EFF-40D7-85AF-7DFF281B18AE}"/>
              </a:ext>
            </a:extLst>
          </p:cNvPr>
          <p:cNvSpPr txBox="1"/>
          <p:nvPr/>
        </p:nvSpPr>
        <p:spPr>
          <a:xfrm>
            <a:off x="4436992" y="4140000"/>
            <a:ext cx="3240000" cy="1569660"/>
          </a:xfrm>
          <a:prstGeom prst="rect">
            <a:avLst/>
          </a:prstGeom>
          <a:noFill/>
        </p:spPr>
        <p:txBody>
          <a:bodyPr wrap="square" rtlCol="0">
            <a:spAutoFit/>
          </a:bodyPr>
          <a:lstStyle/>
          <a:p>
            <a:pPr marL="285750" indent="-285750">
              <a:buFont typeface="Arial" panose="020B0604020202020204" pitchFamily="34" charset="0"/>
              <a:buChar char="•"/>
            </a:pPr>
            <a:r>
              <a:rPr lang="en-US" sz="1600" spc="-5" dirty="0">
                <a:latin typeface="Avenir Next LT Pro" panose="020B0504020202020204" pitchFamily="34" charset="0"/>
                <a:ea typeface="+mj-ea"/>
                <a:cs typeface="+mj-cs"/>
              </a:rPr>
              <a:t>Holding and maintaining assets is manual.</a:t>
            </a:r>
          </a:p>
          <a:p>
            <a:pPr marL="285750" indent="-285750">
              <a:buFont typeface="Arial" panose="020B0604020202020204" pitchFamily="34" charset="0"/>
              <a:buChar char="•"/>
            </a:pPr>
            <a:endParaRPr lang="en-US" sz="1600" spc="-5" dirty="0">
              <a:latin typeface="Avenir Next LT Pro" panose="020B0504020202020204" pitchFamily="34" charset="0"/>
              <a:ea typeface="+mj-ea"/>
              <a:cs typeface="+mj-cs"/>
            </a:endParaRPr>
          </a:p>
          <a:p>
            <a:pPr marL="285750" indent="-285750">
              <a:buFont typeface="Arial" panose="020B0604020202020204" pitchFamily="34" charset="0"/>
              <a:buChar char="•"/>
            </a:pPr>
            <a:r>
              <a:rPr lang="en-US" sz="1600" spc="-5" dirty="0">
                <a:latin typeface="Avenir Next LT Pro" panose="020B0504020202020204" pitchFamily="34" charset="0"/>
                <a:ea typeface="+mj-ea"/>
                <a:cs typeface="+mj-cs"/>
              </a:rPr>
              <a:t>There is an on-ramp into the investment, but no off-ramp to sell and monetize.</a:t>
            </a:r>
          </a:p>
        </p:txBody>
      </p:sp>
      <p:pic>
        <p:nvPicPr>
          <p:cNvPr id="9" name="Graphic 8" descr="Lock with solid fill">
            <a:extLst>
              <a:ext uri="{FF2B5EF4-FFF2-40B4-BE49-F238E27FC236}">
                <a16:creationId xmlns:a16="http://schemas.microsoft.com/office/drawing/2014/main" id="{A7551BFE-9212-42E4-AECB-A6E691F7913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612834" y="2593533"/>
            <a:ext cx="1454331" cy="1454331"/>
          </a:xfrm>
          <a:prstGeom prst="rect">
            <a:avLst/>
          </a:prstGeom>
        </p:spPr>
      </p:pic>
      <p:pic>
        <p:nvPicPr>
          <p:cNvPr id="23" name="Graphic 22" descr="Maze with solid fill">
            <a:extLst>
              <a:ext uri="{FF2B5EF4-FFF2-40B4-BE49-F238E27FC236}">
                <a16:creationId xmlns:a16="http://schemas.microsoft.com/office/drawing/2014/main" id="{2B1F428F-62F6-46A7-90C9-9EFE2E59413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124835" y="2592000"/>
            <a:ext cx="1454330" cy="1454330"/>
          </a:xfrm>
          <a:prstGeom prst="rect">
            <a:avLst/>
          </a:prstGeom>
        </p:spPr>
      </p:pic>
      <p:sp>
        <p:nvSpPr>
          <p:cNvPr id="24" name="TextBox 23">
            <a:extLst>
              <a:ext uri="{FF2B5EF4-FFF2-40B4-BE49-F238E27FC236}">
                <a16:creationId xmlns:a16="http://schemas.microsoft.com/office/drawing/2014/main" id="{55CAEB37-A033-4403-BE84-8DCE6F77E4C7}"/>
              </a:ext>
            </a:extLst>
          </p:cNvPr>
          <p:cNvSpPr txBox="1"/>
          <p:nvPr/>
        </p:nvSpPr>
        <p:spPr>
          <a:xfrm>
            <a:off x="720000" y="1080000"/>
            <a:ext cx="3240000" cy="749141"/>
          </a:xfrm>
          <a:prstGeom prst="round2Diag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a:solidFill>
                  <a:schemeClr val="bg1"/>
                </a:solidFill>
                <a:latin typeface="Avenir Next LT Pro" panose="020B0504020202020204" pitchFamily="34" charset="0"/>
              </a:rPr>
              <a:t>Dry Powder grew to a record </a:t>
            </a:r>
            <a:r>
              <a:rPr lang="en-US" sz="2000" b="1" dirty="0">
                <a:solidFill>
                  <a:schemeClr val="bg1"/>
                </a:solidFill>
                <a:latin typeface="Avenir Next LT Pro" panose="020B0504020202020204" pitchFamily="34" charset="0"/>
              </a:rPr>
              <a:t>$2.3 trillion</a:t>
            </a:r>
            <a:r>
              <a:rPr lang="en-US" sz="2000" b="1" baseline="30000" dirty="0">
                <a:solidFill>
                  <a:schemeClr val="bg1"/>
                </a:solidFill>
                <a:latin typeface="Avenir Next LT Pro" panose="020B0504020202020204" pitchFamily="34" charset="0"/>
              </a:rPr>
              <a:t>*</a:t>
            </a:r>
          </a:p>
        </p:txBody>
      </p:sp>
      <p:sp>
        <p:nvSpPr>
          <p:cNvPr id="25" name="TextBox 24">
            <a:extLst>
              <a:ext uri="{FF2B5EF4-FFF2-40B4-BE49-F238E27FC236}">
                <a16:creationId xmlns:a16="http://schemas.microsoft.com/office/drawing/2014/main" id="{3BF0884A-374A-4E97-8970-CCC475E2A8A1}"/>
              </a:ext>
            </a:extLst>
          </p:cNvPr>
          <p:cNvSpPr txBox="1"/>
          <p:nvPr/>
        </p:nvSpPr>
        <p:spPr>
          <a:xfrm>
            <a:off x="8244000" y="1080000"/>
            <a:ext cx="3240000" cy="749141"/>
          </a:xfrm>
          <a:prstGeom prst="round2Diag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a:solidFill>
                  <a:schemeClr val="bg1"/>
                </a:solidFill>
                <a:latin typeface="Avenir Next LT Pro" panose="020B0504020202020204" pitchFamily="34" charset="0"/>
              </a:rPr>
              <a:t>Complexity adds </a:t>
            </a:r>
          </a:p>
          <a:p>
            <a:pPr algn="ctr"/>
            <a:r>
              <a:rPr lang="en-US" sz="2000" b="1" dirty="0">
                <a:solidFill>
                  <a:schemeClr val="bg1"/>
                </a:solidFill>
                <a:latin typeface="Avenir Next LT Pro" panose="020B0504020202020204" pitchFamily="34" charset="0"/>
              </a:rPr>
              <a:t>10-15%</a:t>
            </a:r>
            <a:r>
              <a:rPr lang="en-US" sz="2000" b="1" baseline="30000" dirty="0">
                <a:solidFill>
                  <a:schemeClr val="bg1"/>
                </a:solidFill>
                <a:latin typeface="Avenir Next LT Pro" panose="020B0504020202020204" pitchFamily="34" charset="0"/>
              </a:rPr>
              <a:t>***</a:t>
            </a:r>
            <a:r>
              <a:rPr lang="en-US" sz="2000" b="1" dirty="0">
                <a:solidFill>
                  <a:schemeClr val="bg1"/>
                </a:solidFill>
                <a:latin typeface="Avenir Next LT Pro" panose="020B0504020202020204" pitchFamily="34" charset="0"/>
              </a:rPr>
              <a:t> </a:t>
            </a:r>
            <a:r>
              <a:rPr lang="en-US" dirty="0">
                <a:solidFill>
                  <a:schemeClr val="bg1"/>
                </a:solidFill>
                <a:latin typeface="Avenir Next LT Pro" panose="020B0504020202020204" pitchFamily="34" charset="0"/>
              </a:rPr>
              <a:t>in cost </a:t>
            </a:r>
          </a:p>
        </p:txBody>
      </p:sp>
      <p:sp>
        <p:nvSpPr>
          <p:cNvPr id="26" name="TextBox 25">
            <a:extLst>
              <a:ext uri="{FF2B5EF4-FFF2-40B4-BE49-F238E27FC236}">
                <a16:creationId xmlns:a16="http://schemas.microsoft.com/office/drawing/2014/main" id="{50CC03DE-9EF7-4791-BEA4-958E2C7C1E1C}"/>
              </a:ext>
            </a:extLst>
          </p:cNvPr>
          <p:cNvSpPr txBox="1"/>
          <p:nvPr/>
        </p:nvSpPr>
        <p:spPr>
          <a:xfrm>
            <a:off x="4476000" y="1080000"/>
            <a:ext cx="3240000" cy="749141"/>
          </a:xfrm>
          <a:prstGeom prst="round2Diag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000" b="1" dirty="0">
                <a:solidFill>
                  <a:schemeClr val="bg1"/>
                </a:solidFill>
                <a:latin typeface="Avenir Next LT Pro" panose="020B0504020202020204" pitchFamily="34" charset="0"/>
              </a:rPr>
              <a:t>68%</a:t>
            </a:r>
            <a:r>
              <a:rPr lang="en-US" sz="2000" b="1" baseline="30000" dirty="0">
                <a:solidFill>
                  <a:schemeClr val="bg1"/>
                </a:solidFill>
                <a:latin typeface="Avenir Next LT Pro" panose="020B0504020202020204" pitchFamily="34" charset="0"/>
              </a:rPr>
              <a:t>**</a:t>
            </a:r>
            <a:r>
              <a:rPr lang="en-US" sz="2000" b="1" dirty="0">
                <a:solidFill>
                  <a:schemeClr val="bg1"/>
                </a:solidFill>
                <a:latin typeface="Avenir Next LT Pro" panose="020B0504020202020204" pitchFamily="34" charset="0"/>
              </a:rPr>
              <a:t> </a:t>
            </a:r>
            <a:r>
              <a:rPr lang="en-US" dirty="0">
                <a:solidFill>
                  <a:schemeClr val="bg1"/>
                </a:solidFill>
                <a:latin typeface="Avenir Next LT Pro" panose="020B0504020202020204" pitchFamily="34" charset="0"/>
              </a:rPr>
              <a:t>of investors cite illiquidity as a pain point</a:t>
            </a:r>
            <a:endParaRPr lang="en-US" sz="2000" b="1" dirty="0">
              <a:solidFill>
                <a:schemeClr val="bg1"/>
              </a:solidFill>
              <a:latin typeface="Avenir Next LT Pro" panose="020B0504020202020204" pitchFamily="34" charset="0"/>
            </a:endParaRPr>
          </a:p>
        </p:txBody>
      </p:sp>
      <p:sp>
        <p:nvSpPr>
          <p:cNvPr id="27" name="TextBox 26">
            <a:extLst>
              <a:ext uri="{FF2B5EF4-FFF2-40B4-BE49-F238E27FC236}">
                <a16:creationId xmlns:a16="http://schemas.microsoft.com/office/drawing/2014/main" id="{C1DD55B9-171B-4389-A204-7C4D66DF3BB3}"/>
              </a:ext>
            </a:extLst>
          </p:cNvPr>
          <p:cNvSpPr txBox="1"/>
          <p:nvPr/>
        </p:nvSpPr>
        <p:spPr>
          <a:xfrm>
            <a:off x="320040" y="6328713"/>
            <a:ext cx="11567160" cy="246221"/>
          </a:xfrm>
          <a:prstGeom prst="rect">
            <a:avLst/>
          </a:prstGeom>
          <a:noFill/>
        </p:spPr>
        <p:txBody>
          <a:bodyPr wrap="square" rtlCol="0">
            <a:spAutoFit/>
          </a:bodyPr>
          <a:lstStyle/>
          <a:p>
            <a:r>
              <a:rPr lang="en-US" sz="1000" dirty="0">
                <a:latin typeface="Avenir Next LT Pro" panose="020B0504020202020204" pitchFamily="34" charset="0"/>
              </a:rPr>
              <a:t>*McKinsey Global Private Market Review 2020                                   **Office of the Advocate for Small Business Capital Formation              ***JPM, ‘Infrastructure Investing, Key Benefits and Risks’, 2015</a:t>
            </a:r>
          </a:p>
        </p:txBody>
      </p:sp>
      <p:sp>
        <p:nvSpPr>
          <p:cNvPr id="18" name="TextBox 17">
            <a:extLst>
              <a:ext uri="{FF2B5EF4-FFF2-40B4-BE49-F238E27FC236}">
                <a16:creationId xmlns:a16="http://schemas.microsoft.com/office/drawing/2014/main" id="{7DD119BB-D8BE-F84E-87B1-E1AA213B48F6}"/>
              </a:ext>
            </a:extLst>
          </p:cNvPr>
          <p:cNvSpPr txBox="1">
            <a:spLocks/>
          </p:cNvSpPr>
          <p:nvPr/>
        </p:nvSpPr>
        <p:spPr>
          <a:xfrm>
            <a:off x="-1" y="-4799"/>
            <a:ext cx="1440000" cy="324000"/>
          </a:xfrm>
          <a:prstGeom prst="rect">
            <a:avLst/>
          </a:prstGeom>
          <a:solidFill>
            <a:srgbClr val="FF6600"/>
          </a:solidFill>
        </p:spPr>
        <p:txBody>
          <a:bodyPr wrap="square" rtlCol="0" anchor="ctr">
            <a:noAutofit/>
          </a:bodyPr>
          <a:lstStyle/>
          <a:p>
            <a:pPr algn="ctr"/>
            <a:r>
              <a:rPr lang="en-US" sz="1400" b="1" dirty="0">
                <a:solidFill>
                  <a:schemeClr val="bg1"/>
                </a:solidFill>
                <a:latin typeface="Avenir Next Demi Bold" panose="020B0503020202020204" pitchFamily="34" charset="0"/>
              </a:rPr>
              <a:t>THE PROBLEM</a:t>
            </a:r>
          </a:p>
        </p:txBody>
      </p:sp>
    </p:spTree>
    <p:extLst>
      <p:ext uri="{BB962C8B-B14F-4D97-AF65-F5344CB8AC3E}">
        <p14:creationId xmlns:p14="http://schemas.microsoft.com/office/powerpoint/2010/main" val="496951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childTnLst>
                                </p:cTn>
                              </p:par>
                            </p:childTnLst>
                          </p:cTn>
                        </p:par>
                        <p:par>
                          <p:cTn id="12" fill="hold">
                            <p:stCondLst>
                              <p:cond delay="1500"/>
                            </p:stCondLst>
                            <p:childTnLst>
                              <p:par>
                                <p:cTn id="13" presetID="47" presetClass="entr" presetSubtype="0" fill="hold" grpId="0" nodeType="after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1000"/>
                                        <p:tgtEl>
                                          <p:spTgt spid="3">
                                            <p:txEl>
                                              <p:pRg st="0" end="0"/>
                                            </p:txEl>
                                          </p:spTgt>
                                        </p:tgtEl>
                                      </p:cBhvr>
                                    </p:animEffect>
                                    <p:anim calcmode="lin" valueType="num">
                                      <p:cBhvr>
                                        <p:cTn id="1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8" presetID="49" presetClass="entr" presetSubtype="0" decel="10000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2000" fill="hold"/>
                                        <p:tgtEl>
                                          <p:spTgt spid="9"/>
                                        </p:tgtEl>
                                        <p:attrNameLst>
                                          <p:attrName>ppt_w</p:attrName>
                                        </p:attrNameLst>
                                      </p:cBhvr>
                                      <p:tavLst>
                                        <p:tav tm="0">
                                          <p:val>
                                            <p:fltVal val="0"/>
                                          </p:val>
                                        </p:tav>
                                        <p:tav tm="100000">
                                          <p:val>
                                            <p:strVal val="#ppt_w"/>
                                          </p:val>
                                        </p:tav>
                                      </p:tavLst>
                                    </p:anim>
                                    <p:anim calcmode="lin" valueType="num">
                                      <p:cBhvr>
                                        <p:cTn id="21" dur="2000" fill="hold"/>
                                        <p:tgtEl>
                                          <p:spTgt spid="9"/>
                                        </p:tgtEl>
                                        <p:attrNameLst>
                                          <p:attrName>ppt_h</p:attrName>
                                        </p:attrNameLst>
                                      </p:cBhvr>
                                      <p:tavLst>
                                        <p:tav tm="0">
                                          <p:val>
                                            <p:fltVal val="0"/>
                                          </p:val>
                                        </p:tav>
                                        <p:tav tm="100000">
                                          <p:val>
                                            <p:strVal val="#ppt_h"/>
                                          </p:val>
                                        </p:tav>
                                      </p:tavLst>
                                    </p:anim>
                                    <p:anim calcmode="lin" valueType="num">
                                      <p:cBhvr>
                                        <p:cTn id="22" dur="2000" fill="hold"/>
                                        <p:tgtEl>
                                          <p:spTgt spid="9"/>
                                        </p:tgtEl>
                                        <p:attrNameLst>
                                          <p:attrName>style.rotation</p:attrName>
                                        </p:attrNameLst>
                                      </p:cBhvr>
                                      <p:tavLst>
                                        <p:tav tm="0">
                                          <p:val>
                                            <p:fltVal val="360"/>
                                          </p:val>
                                        </p:tav>
                                        <p:tav tm="100000">
                                          <p:val>
                                            <p:fltVal val="0"/>
                                          </p:val>
                                        </p:tav>
                                      </p:tavLst>
                                    </p:anim>
                                    <p:animEffect transition="in" filter="fade">
                                      <p:cBhvr>
                                        <p:cTn id="23" dur="2000"/>
                                        <p:tgtEl>
                                          <p:spTgt spid="9"/>
                                        </p:tgtEl>
                                      </p:cBhvr>
                                    </p:animEffect>
                                  </p:childTnLst>
                                </p:cTn>
                              </p:par>
                            </p:childTnLst>
                          </p:cTn>
                        </p:par>
                        <p:par>
                          <p:cTn id="24" fill="hold">
                            <p:stCondLst>
                              <p:cond delay="3500"/>
                            </p:stCondLst>
                            <p:childTnLst>
                              <p:par>
                                <p:cTn id="25" presetID="10" presetClass="entr" presetSubtype="0" fill="hold" grpId="0"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10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1000"/>
                                        <p:tgtEl>
                                          <p:spTgt spid="26"/>
                                        </p:tgtEl>
                                      </p:cBhvr>
                                    </p:animEffect>
                                  </p:childTnLst>
                                </p:cTn>
                              </p:par>
                            </p:childTnLst>
                          </p:cTn>
                        </p:par>
                        <p:par>
                          <p:cTn id="33" fill="hold">
                            <p:stCondLst>
                              <p:cond delay="1000"/>
                            </p:stCondLst>
                            <p:childTnLst>
                              <p:par>
                                <p:cTn id="34" presetID="47" presetClass="entr" presetSubtype="0" fill="hold" grpId="0"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1000"/>
                                        <p:tgtEl>
                                          <p:spTgt spid="6"/>
                                        </p:tgtEl>
                                      </p:cBhvr>
                                    </p:animEffect>
                                    <p:anim calcmode="lin" valueType="num">
                                      <p:cBhvr>
                                        <p:cTn id="37" dur="1000" fill="hold"/>
                                        <p:tgtEl>
                                          <p:spTgt spid="6"/>
                                        </p:tgtEl>
                                        <p:attrNameLst>
                                          <p:attrName>ppt_x</p:attrName>
                                        </p:attrNameLst>
                                      </p:cBhvr>
                                      <p:tavLst>
                                        <p:tav tm="0">
                                          <p:val>
                                            <p:strVal val="#ppt_x"/>
                                          </p:val>
                                        </p:tav>
                                        <p:tav tm="100000">
                                          <p:val>
                                            <p:strVal val="#ppt_x"/>
                                          </p:val>
                                        </p:tav>
                                      </p:tavLst>
                                    </p:anim>
                                    <p:anim calcmode="lin" valueType="num">
                                      <p:cBhvr>
                                        <p:cTn id="38" dur="1000" fill="hold"/>
                                        <p:tgtEl>
                                          <p:spTgt spid="6"/>
                                        </p:tgtEl>
                                        <p:attrNameLst>
                                          <p:attrName>ppt_y</p:attrName>
                                        </p:attrNameLst>
                                      </p:cBhvr>
                                      <p:tavLst>
                                        <p:tav tm="0">
                                          <p:val>
                                            <p:strVal val="#ppt_y-.1"/>
                                          </p:val>
                                        </p:tav>
                                        <p:tav tm="100000">
                                          <p:val>
                                            <p:strVal val="#ppt_y"/>
                                          </p:val>
                                        </p:tav>
                                      </p:tavLst>
                                    </p:anim>
                                  </p:childTnLst>
                                </p:cTn>
                              </p:par>
                              <p:par>
                                <p:cTn id="39" presetID="49" presetClass="entr" presetSubtype="0" decel="100000"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p:cTn id="41" dur="2000" fill="hold"/>
                                        <p:tgtEl>
                                          <p:spTgt spid="12"/>
                                        </p:tgtEl>
                                        <p:attrNameLst>
                                          <p:attrName>ppt_w</p:attrName>
                                        </p:attrNameLst>
                                      </p:cBhvr>
                                      <p:tavLst>
                                        <p:tav tm="0">
                                          <p:val>
                                            <p:fltVal val="0"/>
                                          </p:val>
                                        </p:tav>
                                        <p:tav tm="100000">
                                          <p:val>
                                            <p:strVal val="#ppt_w"/>
                                          </p:val>
                                        </p:tav>
                                      </p:tavLst>
                                    </p:anim>
                                    <p:anim calcmode="lin" valueType="num">
                                      <p:cBhvr>
                                        <p:cTn id="42" dur="2000" fill="hold"/>
                                        <p:tgtEl>
                                          <p:spTgt spid="12"/>
                                        </p:tgtEl>
                                        <p:attrNameLst>
                                          <p:attrName>ppt_h</p:attrName>
                                        </p:attrNameLst>
                                      </p:cBhvr>
                                      <p:tavLst>
                                        <p:tav tm="0">
                                          <p:val>
                                            <p:fltVal val="0"/>
                                          </p:val>
                                        </p:tav>
                                        <p:tav tm="100000">
                                          <p:val>
                                            <p:strVal val="#ppt_h"/>
                                          </p:val>
                                        </p:tav>
                                      </p:tavLst>
                                    </p:anim>
                                    <p:anim calcmode="lin" valueType="num">
                                      <p:cBhvr>
                                        <p:cTn id="43" dur="2000" fill="hold"/>
                                        <p:tgtEl>
                                          <p:spTgt spid="12"/>
                                        </p:tgtEl>
                                        <p:attrNameLst>
                                          <p:attrName>style.rotation</p:attrName>
                                        </p:attrNameLst>
                                      </p:cBhvr>
                                      <p:tavLst>
                                        <p:tav tm="0">
                                          <p:val>
                                            <p:fltVal val="360"/>
                                          </p:val>
                                        </p:tav>
                                        <p:tav tm="100000">
                                          <p:val>
                                            <p:fltVal val="0"/>
                                          </p:val>
                                        </p:tav>
                                      </p:tavLst>
                                    </p:anim>
                                    <p:animEffect transition="in" filter="fade">
                                      <p:cBhvr>
                                        <p:cTn id="44" dur="2000"/>
                                        <p:tgtEl>
                                          <p:spTgt spid="12"/>
                                        </p:tgtEl>
                                      </p:cBhvr>
                                    </p:animEffect>
                                  </p:childTnLst>
                                </p:cTn>
                              </p:par>
                            </p:childTnLst>
                          </p:cTn>
                        </p:par>
                        <p:par>
                          <p:cTn id="45" fill="hold">
                            <p:stCondLst>
                              <p:cond delay="3000"/>
                            </p:stCondLst>
                            <p:childTnLst>
                              <p:par>
                                <p:cTn id="46" presetID="10" presetClass="entr" presetSubtype="0" fill="hold" grpId="0" nodeType="after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1000"/>
                                        <p:tgtEl>
                                          <p:spTgt spid="22"/>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fade">
                                      <p:cBhvr>
                                        <p:cTn id="53" dur="1000"/>
                                        <p:tgtEl>
                                          <p:spTgt spid="25"/>
                                        </p:tgtEl>
                                      </p:cBhvr>
                                    </p:animEffect>
                                  </p:childTnLst>
                                </p:cTn>
                              </p:par>
                            </p:childTnLst>
                          </p:cTn>
                        </p:par>
                        <p:par>
                          <p:cTn id="54" fill="hold">
                            <p:stCondLst>
                              <p:cond delay="1000"/>
                            </p:stCondLst>
                            <p:childTnLst>
                              <p:par>
                                <p:cTn id="55" presetID="47" presetClass="entr" presetSubtype="0" fill="hold" grpId="0" nodeType="after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fade">
                                      <p:cBhvr>
                                        <p:cTn id="57" dur="1000"/>
                                        <p:tgtEl>
                                          <p:spTgt spid="5"/>
                                        </p:tgtEl>
                                      </p:cBhvr>
                                    </p:animEffect>
                                    <p:anim calcmode="lin" valueType="num">
                                      <p:cBhvr>
                                        <p:cTn id="58" dur="1000" fill="hold"/>
                                        <p:tgtEl>
                                          <p:spTgt spid="5"/>
                                        </p:tgtEl>
                                        <p:attrNameLst>
                                          <p:attrName>ppt_x</p:attrName>
                                        </p:attrNameLst>
                                      </p:cBhvr>
                                      <p:tavLst>
                                        <p:tav tm="0">
                                          <p:val>
                                            <p:strVal val="#ppt_x"/>
                                          </p:val>
                                        </p:tav>
                                        <p:tav tm="100000">
                                          <p:val>
                                            <p:strVal val="#ppt_x"/>
                                          </p:val>
                                        </p:tav>
                                      </p:tavLst>
                                    </p:anim>
                                    <p:anim calcmode="lin" valueType="num">
                                      <p:cBhvr>
                                        <p:cTn id="59" dur="1000" fill="hold"/>
                                        <p:tgtEl>
                                          <p:spTgt spid="5"/>
                                        </p:tgtEl>
                                        <p:attrNameLst>
                                          <p:attrName>ppt_y</p:attrName>
                                        </p:attrNameLst>
                                      </p:cBhvr>
                                      <p:tavLst>
                                        <p:tav tm="0">
                                          <p:val>
                                            <p:strVal val="#ppt_y-.1"/>
                                          </p:val>
                                        </p:tav>
                                        <p:tav tm="100000">
                                          <p:val>
                                            <p:strVal val="#ppt_y"/>
                                          </p:val>
                                        </p:tav>
                                      </p:tavLst>
                                    </p:anim>
                                  </p:childTnLst>
                                </p:cTn>
                              </p:par>
                              <p:par>
                                <p:cTn id="60" presetID="49" presetClass="entr" presetSubtype="0" decel="100000" fill="hold" nodeType="withEffect">
                                  <p:stCondLst>
                                    <p:cond delay="0"/>
                                  </p:stCondLst>
                                  <p:childTnLst>
                                    <p:set>
                                      <p:cBhvr>
                                        <p:cTn id="61" dur="1" fill="hold">
                                          <p:stCondLst>
                                            <p:cond delay="0"/>
                                          </p:stCondLst>
                                        </p:cTn>
                                        <p:tgtEl>
                                          <p:spTgt spid="23"/>
                                        </p:tgtEl>
                                        <p:attrNameLst>
                                          <p:attrName>style.visibility</p:attrName>
                                        </p:attrNameLst>
                                      </p:cBhvr>
                                      <p:to>
                                        <p:strVal val="visible"/>
                                      </p:to>
                                    </p:set>
                                    <p:anim calcmode="lin" valueType="num">
                                      <p:cBhvr>
                                        <p:cTn id="62" dur="2000" fill="hold"/>
                                        <p:tgtEl>
                                          <p:spTgt spid="23"/>
                                        </p:tgtEl>
                                        <p:attrNameLst>
                                          <p:attrName>ppt_w</p:attrName>
                                        </p:attrNameLst>
                                      </p:cBhvr>
                                      <p:tavLst>
                                        <p:tav tm="0">
                                          <p:val>
                                            <p:fltVal val="0"/>
                                          </p:val>
                                        </p:tav>
                                        <p:tav tm="100000">
                                          <p:val>
                                            <p:strVal val="#ppt_w"/>
                                          </p:val>
                                        </p:tav>
                                      </p:tavLst>
                                    </p:anim>
                                    <p:anim calcmode="lin" valueType="num">
                                      <p:cBhvr>
                                        <p:cTn id="63" dur="2000" fill="hold"/>
                                        <p:tgtEl>
                                          <p:spTgt spid="23"/>
                                        </p:tgtEl>
                                        <p:attrNameLst>
                                          <p:attrName>ppt_h</p:attrName>
                                        </p:attrNameLst>
                                      </p:cBhvr>
                                      <p:tavLst>
                                        <p:tav tm="0">
                                          <p:val>
                                            <p:fltVal val="0"/>
                                          </p:val>
                                        </p:tav>
                                        <p:tav tm="100000">
                                          <p:val>
                                            <p:strVal val="#ppt_h"/>
                                          </p:val>
                                        </p:tav>
                                      </p:tavLst>
                                    </p:anim>
                                    <p:anim calcmode="lin" valueType="num">
                                      <p:cBhvr>
                                        <p:cTn id="64" dur="2000" fill="hold"/>
                                        <p:tgtEl>
                                          <p:spTgt spid="23"/>
                                        </p:tgtEl>
                                        <p:attrNameLst>
                                          <p:attrName>style.rotation</p:attrName>
                                        </p:attrNameLst>
                                      </p:cBhvr>
                                      <p:tavLst>
                                        <p:tav tm="0">
                                          <p:val>
                                            <p:fltVal val="360"/>
                                          </p:val>
                                        </p:tav>
                                        <p:tav tm="100000">
                                          <p:val>
                                            <p:fltVal val="0"/>
                                          </p:val>
                                        </p:tav>
                                      </p:tavLst>
                                    </p:anim>
                                    <p:animEffect transition="in" filter="fade">
                                      <p:cBhvr>
                                        <p:cTn id="65" dur="2000"/>
                                        <p:tgtEl>
                                          <p:spTgt spid="23"/>
                                        </p:tgtEl>
                                      </p:cBhvr>
                                    </p:animEffect>
                                  </p:childTnLst>
                                </p:cTn>
                              </p:par>
                            </p:childTnLst>
                          </p:cTn>
                        </p:par>
                        <p:par>
                          <p:cTn id="66" fill="hold">
                            <p:stCondLst>
                              <p:cond delay="3000"/>
                            </p:stCondLst>
                            <p:childTnLst>
                              <p:par>
                                <p:cTn id="67" presetID="10" presetClass="entr" presetSubtype="0" fill="hold" grpId="0" nodeType="afterEffect">
                                  <p:stCondLst>
                                    <p:cond delay="0"/>
                                  </p:stCondLst>
                                  <p:childTnLst>
                                    <p:set>
                                      <p:cBhvr>
                                        <p:cTn id="68" dur="1" fill="hold">
                                          <p:stCondLst>
                                            <p:cond delay="0"/>
                                          </p:stCondLst>
                                        </p:cTn>
                                        <p:tgtEl>
                                          <p:spTgt spid="21"/>
                                        </p:tgtEl>
                                        <p:attrNameLst>
                                          <p:attrName>style.visibility</p:attrName>
                                        </p:attrNameLst>
                                      </p:cBhvr>
                                      <p:to>
                                        <p:strVal val="visible"/>
                                      </p:to>
                                    </p:set>
                                    <p:animEffect transition="in" filter="fade">
                                      <p:cBhvr>
                                        <p:cTn id="69"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6" grpId="0"/>
      <p:bldP spid="20" grpId="0"/>
      <p:bldP spid="21" grpId="0"/>
      <p:bldP spid="22" grpId="0"/>
      <p:bldP spid="24" grpId="0" animBg="1"/>
      <p:bldP spid="25" grpId="0" animBg="1"/>
      <p:bldP spid="26" grpId="0" animBg="1"/>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38E87-E571-4326-B8B8-926D88A8BBFB}"/>
              </a:ext>
            </a:extLst>
          </p:cNvPr>
          <p:cNvSpPr>
            <a:spLocks noGrp="1"/>
          </p:cNvSpPr>
          <p:nvPr>
            <p:ph type="title"/>
          </p:nvPr>
        </p:nvSpPr>
        <p:spPr>
          <a:xfrm>
            <a:off x="1800000" y="0"/>
            <a:ext cx="9145200" cy="720000"/>
          </a:xfrm>
        </p:spPr>
        <p:txBody>
          <a:bodyPr anchor="ctr">
            <a:noAutofit/>
          </a:bodyPr>
          <a:lstStyle/>
          <a:p>
            <a:r>
              <a:rPr lang="en-US" sz="2100" b="0" dirty="0">
                <a:solidFill>
                  <a:schemeClr val="bg1"/>
                </a:solidFill>
                <a:latin typeface="Avenir Next Medium" panose="020B0503020202020204" pitchFamily="34" charset="0"/>
              </a:rPr>
              <a:t>Rialto Markets addresses those friction points with three lines of business</a:t>
            </a:r>
          </a:p>
        </p:txBody>
      </p:sp>
      <p:pic>
        <p:nvPicPr>
          <p:cNvPr id="8" name="Graphic 7" descr="Old Key with solid fill">
            <a:extLst>
              <a:ext uri="{FF2B5EF4-FFF2-40B4-BE49-F238E27FC236}">
                <a16:creationId xmlns:a16="http://schemas.microsoft.com/office/drawing/2014/main" id="{B240862E-A62B-48A7-974C-7C086AA1BB4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06744" y="2596074"/>
            <a:ext cx="1362382" cy="1362382"/>
          </a:xfrm>
          <a:prstGeom prst="rect">
            <a:avLst/>
          </a:prstGeom>
        </p:spPr>
      </p:pic>
      <p:pic>
        <p:nvPicPr>
          <p:cNvPr id="28" name="Graphic 27" descr="Loan with solid fill">
            <a:extLst>
              <a:ext uri="{FF2B5EF4-FFF2-40B4-BE49-F238E27FC236}">
                <a16:creationId xmlns:a16="http://schemas.microsoft.com/office/drawing/2014/main" id="{5836F808-9EE5-4827-A68E-43216AB664B3}"/>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t="4954" b="3006"/>
          <a:stretch/>
        </p:blipFill>
        <p:spPr>
          <a:xfrm>
            <a:off x="5214726" y="2596074"/>
            <a:ext cx="1447800" cy="1332000"/>
          </a:xfrm>
          <a:prstGeom prst="rect">
            <a:avLst/>
          </a:prstGeom>
        </p:spPr>
      </p:pic>
      <p:sp>
        <p:nvSpPr>
          <p:cNvPr id="17" name="TextBox 16">
            <a:extLst>
              <a:ext uri="{FF2B5EF4-FFF2-40B4-BE49-F238E27FC236}">
                <a16:creationId xmlns:a16="http://schemas.microsoft.com/office/drawing/2014/main" id="{95C12BCD-F2C2-C946-A17A-780FE43B7343}"/>
              </a:ext>
            </a:extLst>
          </p:cNvPr>
          <p:cNvSpPr txBox="1"/>
          <p:nvPr/>
        </p:nvSpPr>
        <p:spPr>
          <a:xfrm>
            <a:off x="688623" y="1049863"/>
            <a:ext cx="3240000" cy="1021556"/>
          </a:xfrm>
          <a:prstGeom prst="round2Diag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12700" marR="5080" indent="635" algn="ctr">
              <a:lnSpc>
                <a:spcPct val="102200"/>
              </a:lnSpc>
              <a:spcBef>
                <a:spcPts val="50"/>
              </a:spcBef>
            </a:pPr>
            <a:r>
              <a:rPr lang="en-US" spc="5" dirty="0">
                <a:solidFill>
                  <a:srgbClr val="FFFFFF"/>
                </a:solidFill>
                <a:latin typeface="Avenir Next LT Pro" panose="020B0504020202020204" pitchFamily="34" charset="0"/>
                <a:cs typeface="Trebuchet MS"/>
              </a:rPr>
              <a:t>Turnkey infrastructure to conduct a </a:t>
            </a:r>
            <a:r>
              <a:rPr lang="en-US" b="1" spc="5" dirty="0">
                <a:solidFill>
                  <a:srgbClr val="FFFFFF"/>
                </a:solidFill>
                <a:latin typeface="Avenir Next LT Pro" panose="020B0504020202020204" pitchFamily="34" charset="0"/>
                <a:cs typeface="Trebuchet MS"/>
              </a:rPr>
              <a:t>self-hosted </a:t>
            </a:r>
            <a:r>
              <a:rPr lang="en-US" spc="5" dirty="0">
                <a:solidFill>
                  <a:srgbClr val="FFFFFF"/>
                </a:solidFill>
                <a:latin typeface="Avenir Next LT Pro" panose="020B0504020202020204" pitchFamily="34" charset="0"/>
                <a:cs typeface="Trebuchet MS"/>
              </a:rPr>
              <a:t>capital raise</a:t>
            </a:r>
            <a:endParaRPr lang="en-US" dirty="0">
              <a:latin typeface="Avenir Next LT Pro" panose="020B0504020202020204" pitchFamily="34" charset="0"/>
              <a:cs typeface="Arial"/>
            </a:endParaRPr>
          </a:p>
        </p:txBody>
      </p:sp>
      <p:sp>
        <p:nvSpPr>
          <p:cNvPr id="18" name="TextBox 17">
            <a:extLst>
              <a:ext uri="{FF2B5EF4-FFF2-40B4-BE49-F238E27FC236}">
                <a16:creationId xmlns:a16="http://schemas.microsoft.com/office/drawing/2014/main" id="{C0A56607-DA5D-DE47-99A5-99F2101552F6}"/>
              </a:ext>
            </a:extLst>
          </p:cNvPr>
          <p:cNvSpPr txBox="1"/>
          <p:nvPr/>
        </p:nvSpPr>
        <p:spPr>
          <a:xfrm>
            <a:off x="4324626" y="1049863"/>
            <a:ext cx="3240000" cy="1021556"/>
          </a:xfrm>
          <a:prstGeom prst="round2Diag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12700" marR="5080" indent="635" algn="ctr">
              <a:lnSpc>
                <a:spcPct val="102200"/>
              </a:lnSpc>
              <a:spcBef>
                <a:spcPts val="50"/>
              </a:spcBef>
            </a:pPr>
            <a:r>
              <a:rPr lang="en-US" spc="5" dirty="0">
                <a:solidFill>
                  <a:srgbClr val="FFFFFF"/>
                </a:solidFill>
                <a:latin typeface="Avenir Next LT Pro" panose="020B0504020202020204" pitchFamily="34" charset="0"/>
                <a:cs typeface="Trebuchet MS"/>
              </a:rPr>
              <a:t>FINRA approval to transact across </a:t>
            </a:r>
            <a:r>
              <a:rPr lang="en-US" b="1" spc="5" dirty="0">
                <a:solidFill>
                  <a:srgbClr val="FFFFFF"/>
                </a:solidFill>
                <a:latin typeface="Avenir Next LT Pro" panose="020B0504020202020204" pitchFamily="34" charset="0"/>
                <a:cs typeface="Trebuchet MS"/>
              </a:rPr>
              <a:t> private market </a:t>
            </a:r>
            <a:r>
              <a:rPr lang="en-US" spc="5" dirty="0">
                <a:solidFill>
                  <a:srgbClr val="FFFFFF"/>
                </a:solidFill>
                <a:latin typeface="Avenir Next LT Pro" panose="020B0504020202020204" pitchFamily="34" charset="0"/>
                <a:cs typeface="Trebuchet MS"/>
              </a:rPr>
              <a:t>digital securities</a:t>
            </a:r>
            <a:endParaRPr lang="en-US" dirty="0">
              <a:latin typeface="Avenir Next LT Pro" panose="020B0504020202020204" pitchFamily="34" charset="0"/>
              <a:cs typeface="Arial"/>
            </a:endParaRPr>
          </a:p>
        </p:txBody>
      </p:sp>
      <p:sp>
        <p:nvSpPr>
          <p:cNvPr id="19" name="TextBox 18">
            <a:extLst>
              <a:ext uri="{FF2B5EF4-FFF2-40B4-BE49-F238E27FC236}">
                <a16:creationId xmlns:a16="http://schemas.microsoft.com/office/drawing/2014/main" id="{5B44945C-9DC8-9C43-9A8E-C236FD07F78D}"/>
              </a:ext>
            </a:extLst>
          </p:cNvPr>
          <p:cNvSpPr txBox="1"/>
          <p:nvPr/>
        </p:nvSpPr>
        <p:spPr>
          <a:xfrm>
            <a:off x="7960629" y="1049863"/>
            <a:ext cx="3697971" cy="1016590"/>
          </a:xfrm>
          <a:prstGeom prst="round2Diag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12700" marR="5080" algn="ctr">
              <a:lnSpc>
                <a:spcPct val="101299"/>
              </a:lnSpc>
              <a:spcBef>
                <a:spcPts val="75"/>
              </a:spcBef>
              <a:tabLst>
                <a:tab pos="297815" algn="l"/>
                <a:tab pos="298450" algn="l"/>
              </a:tabLst>
            </a:pPr>
            <a:r>
              <a:rPr lang="en-US" spc="5" dirty="0">
                <a:solidFill>
                  <a:srgbClr val="FFFFFF"/>
                </a:solidFill>
                <a:latin typeface="Avenir Next LT Pro" panose="020B0504020202020204" pitchFamily="34" charset="0"/>
              </a:rPr>
              <a:t>A simple, compliant marketplace solution through </a:t>
            </a:r>
            <a:r>
              <a:rPr lang="en-US" b="1" spc="5" dirty="0">
                <a:solidFill>
                  <a:srgbClr val="FFFFFF"/>
                </a:solidFill>
                <a:latin typeface="Avenir Next LT Pro" panose="020B0504020202020204" pitchFamily="34" charset="0"/>
              </a:rPr>
              <a:t>‘Powered by Rialto Markets’</a:t>
            </a:r>
          </a:p>
        </p:txBody>
      </p:sp>
      <p:sp>
        <p:nvSpPr>
          <p:cNvPr id="22" name="Text Placeholder 2">
            <a:extLst>
              <a:ext uri="{FF2B5EF4-FFF2-40B4-BE49-F238E27FC236}">
                <a16:creationId xmlns:a16="http://schemas.microsoft.com/office/drawing/2014/main" id="{9084E0A1-D60A-6E49-A7FA-B34A1EEA5EE4}"/>
              </a:ext>
            </a:extLst>
          </p:cNvPr>
          <p:cNvSpPr txBox="1">
            <a:spLocks/>
          </p:cNvSpPr>
          <p:nvPr/>
        </p:nvSpPr>
        <p:spPr>
          <a:xfrm>
            <a:off x="688623" y="2179151"/>
            <a:ext cx="3240000" cy="369332"/>
          </a:xfrm>
          <a:prstGeom prst="rect">
            <a:avLst/>
          </a:prstGeom>
        </p:spPr>
        <p:txBody>
          <a:bodyPr wrap="square" lIns="0" tIns="0" rIns="0" bIns="0">
            <a:spAutoFit/>
          </a:bodyPr>
          <a:lstStyle>
            <a:lvl1pPr marL="0">
              <a:defRPr b="0" i="0">
                <a:solidFill>
                  <a:schemeClr val="tx1"/>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r>
              <a:rPr lang="en-US" sz="2400" b="1" kern="0" dirty="0">
                <a:latin typeface="Avenir Next LT Pro" panose="020B0504020202020204" pitchFamily="34" charset="0"/>
              </a:rPr>
              <a:t>Primary Market</a:t>
            </a:r>
          </a:p>
        </p:txBody>
      </p:sp>
      <p:sp>
        <p:nvSpPr>
          <p:cNvPr id="23" name="Text Placeholder 2">
            <a:extLst>
              <a:ext uri="{FF2B5EF4-FFF2-40B4-BE49-F238E27FC236}">
                <a16:creationId xmlns:a16="http://schemas.microsoft.com/office/drawing/2014/main" id="{BF016967-569B-4745-8DC5-89ED029ECA91}"/>
              </a:ext>
            </a:extLst>
          </p:cNvPr>
          <p:cNvSpPr txBox="1">
            <a:spLocks/>
          </p:cNvSpPr>
          <p:nvPr/>
        </p:nvSpPr>
        <p:spPr>
          <a:xfrm>
            <a:off x="4318626" y="2179151"/>
            <a:ext cx="3240000" cy="369332"/>
          </a:xfrm>
          <a:prstGeom prst="rect">
            <a:avLst/>
          </a:prstGeom>
        </p:spPr>
        <p:txBody>
          <a:bodyPr wrap="square" lIns="0" tIns="0" rIns="0" bIns="0">
            <a:spAutoFit/>
          </a:bodyPr>
          <a:lstStyle>
            <a:lvl1pPr marL="0">
              <a:defRPr b="0" i="0">
                <a:solidFill>
                  <a:schemeClr val="tx1"/>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r>
              <a:rPr lang="en-US" sz="2400" b="1" kern="0" dirty="0">
                <a:latin typeface="Avenir Next LT Pro" panose="020B0504020202020204" pitchFamily="34" charset="0"/>
              </a:rPr>
              <a:t>Secondary Market</a:t>
            </a:r>
          </a:p>
        </p:txBody>
      </p:sp>
      <p:sp>
        <p:nvSpPr>
          <p:cNvPr id="25" name="Text Placeholder 2">
            <a:extLst>
              <a:ext uri="{FF2B5EF4-FFF2-40B4-BE49-F238E27FC236}">
                <a16:creationId xmlns:a16="http://schemas.microsoft.com/office/drawing/2014/main" id="{25C13DAA-39EC-8F44-A932-5C8538CF5765}"/>
              </a:ext>
            </a:extLst>
          </p:cNvPr>
          <p:cNvSpPr txBox="1">
            <a:spLocks/>
          </p:cNvSpPr>
          <p:nvPr/>
        </p:nvSpPr>
        <p:spPr>
          <a:xfrm>
            <a:off x="7999636" y="2179151"/>
            <a:ext cx="3658963" cy="369332"/>
          </a:xfrm>
          <a:prstGeom prst="rect">
            <a:avLst/>
          </a:prstGeom>
        </p:spPr>
        <p:txBody>
          <a:bodyPr wrap="square" lIns="0" tIns="0" rIns="0" bIns="0">
            <a:spAutoFit/>
          </a:bodyPr>
          <a:lstStyle>
            <a:lvl1pPr marL="0">
              <a:defRPr b="0" i="0">
                <a:solidFill>
                  <a:schemeClr val="tx1"/>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r>
              <a:rPr lang="en-US" sz="2400" b="1" kern="0" dirty="0">
                <a:latin typeface="Avenir Next LT Pro" panose="020B0504020202020204" pitchFamily="34" charset="0"/>
              </a:rPr>
              <a:t>White Label</a:t>
            </a:r>
          </a:p>
        </p:txBody>
      </p:sp>
      <p:sp>
        <p:nvSpPr>
          <p:cNvPr id="26" name="TextBox 25">
            <a:extLst>
              <a:ext uri="{FF2B5EF4-FFF2-40B4-BE49-F238E27FC236}">
                <a16:creationId xmlns:a16="http://schemas.microsoft.com/office/drawing/2014/main" id="{8E349364-1059-3B43-8662-562413B5254F}"/>
              </a:ext>
            </a:extLst>
          </p:cNvPr>
          <p:cNvSpPr txBox="1"/>
          <p:nvPr/>
        </p:nvSpPr>
        <p:spPr>
          <a:xfrm>
            <a:off x="688623" y="4072074"/>
            <a:ext cx="3240000" cy="1847237"/>
          </a:xfrm>
          <a:prstGeom prst="rect">
            <a:avLst/>
          </a:prstGeom>
          <a:noFill/>
        </p:spPr>
        <p:txBody>
          <a:bodyPr wrap="square" rtlCol="0">
            <a:spAutoFit/>
          </a:bodyPr>
          <a:lstStyle/>
          <a:p>
            <a:pPr marL="298450" marR="5080" indent="-285750">
              <a:lnSpc>
                <a:spcPct val="101299"/>
              </a:lnSpc>
              <a:spcBef>
                <a:spcPts val="75"/>
              </a:spcBef>
              <a:buFont typeface="Arial"/>
              <a:buChar char="•"/>
              <a:tabLst>
                <a:tab pos="297815" algn="l"/>
                <a:tab pos="298450" algn="l"/>
              </a:tabLst>
            </a:pPr>
            <a:r>
              <a:rPr lang="en-US" sz="1600" spc="50" dirty="0">
                <a:latin typeface="Avenir Next LT Pro" panose="020B0504020202020204" pitchFamily="34" charset="0"/>
                <a:cs typeface="Calibri"/>
              </a:rPr>
              <a:t>Investors can access high growth, early-stage private investment opportunities.</a:t>
            </a:r>
          </a:p>
          <a:p>
            <a:pPr marL="298450" marR="5080" indent="-285750">
              <a:lnSpc>
                <a:spcPct val="101299"/>
              </a:lnSpc>
              <a:spcBef>
                <a:spcPts val="75"/>
              </a:spcBef>
              <a:buFont typeface="Arial"/>
              <a:buChar char="•"/>
              <a:tabLst>
                <a:tab pos="297815" algn="l"/>
                <a:tab pos="298450" algn="l"/>
              </a:tabLst>
            </a:pPr>
            <a:endParaRPr lang="en-US" sz="1600" spc="50" dirty="0">
              <a:latin typeface="Avenir Next LT Pro" panose="020B0504020202020204" pitchFamily="34" charset="0"/>
              <a:cs typeface="Calibri"/>
            </a:endParaRPr>
          </a:p>
          <a:p>
            <a:pPr marL="298450" marR="5080" indent="-285750">
              <a:lnSpc>
                <a:spcPct val="101299"/>
              </a:lnSpc>
              <a:spcBef>
                <a:spcPts val="75"/>
              </a:spcBef>
              <a:buFont typeface="Arial"/>
              <a:buChar char="•"/>
              <a:tabLst>
                <a:tab pos="297815" algn="l"/>
                <a:tab pos="298450" algn="l"/>
              </a:tabLst>
            </a:pPr>
            <a:r>
              <a:rPr lang="en-GB" sz="1600" spc="60" dirty="0">
                <a:latin typeface="Avenir Next LT Pro" panose="020B0504020202020204" pitchFamily="34" charset="0"/>
                <a:cs typeface="Calibri"/>
              </a:rPr>
              <a:t>Issuers </a:t>
            </a:r>
            <a:r>
              <a:rPr lang="en-GB" sz="1600" spc="90" dirty="0">
                <a:latin typeface="Avenir Next LT Pro" panose="020B0504020202020204" pitchFamily="34" charset="0"/>
                <a:cs typeface="Calibri"/>
              </a:rPr>
              <a:t>can </a:t>
            </a:r>
            <a:r>
              <a:rPr lang="en-GB" sz="1600" spc="70" dirty="0">
                <a:latin typeface="Avenir Next LT Pro" panose="020B0504020202020204" pitchFamily="34" charset="0"/>
                <a:cs typeface="Calibri"/>
              </a:rPr>
              <a:t>reach </a:t>
            </a:r>
            <a:r>
              <a:rPr lang="en-GB" sz="1600" spc="85" dirty="0">
                <a:latin typeface="Avenir Next LT Pro" panose="020B0504020202020204" pitchFamily="34" charset="0"/>
                <a:cs typeface="Calibri"/>
              </a:rPr>
              <a:t>a </a:t>
            </a:r>
            <a:r>
              <a:rPr lang="en-GB" sz="1600" spc="75" dirty="0">
                <a:latin typeface="Avenir Next LT Pro" panose="020B0504020202020204" pitchFamily="34" charset="0"/>
                <a:cs typeface="Calibri"/>
              </a:rPr>
              <a:t>diverse </a:t>
            </a:r>
            <a:r>
              <a:rPr lang="en-GB" sz="1600" spc="-350" dirty="0">
                <a:latin typeface="Avenir Next LT Pro" panose="020B0504020202020204" pitchFamily="34" charset="0"/>
                <a:cs typeface="Calibri"/>
              </a:rPr>
              <a:t> </a:t>
            </a:r>
            <a:r>
              <a:rPr lang="en-GB" sz="1600" spc="55" dirty="0">
                <a:latin typeface="Avenir Next LT Pro" panose="020B0504020202020204" pitchFamily="34" charset="0"/>
                <a:cs typeface="Calibri"/>
              </a:rPr>
              <a:t>investor</a:t>
            </a:r>
            <a:r>
              <a:rPr lang="en-GB" sz="1600" spc="15" dirty="0">
                <a:latin typeface="Avenir Next LT Pro" panose="020B0504020202020204" pitchFamily="34" charset="0"/>
                <a:cs typeface="Calibri"/>
              </a:rPr>
              <a:t> </a:t>
            </a:r>
            <a:r>
              <a:rPr lang="en-GB" sz="1600" spc="90" dirty="0">
                <a:latin typeface="Avenir Next LT Pro" panose="020B0504020202020204" pitchFamily="34" charset="0"/>
                <a:cs typeface="Calibri"/>
              </a:rPr>
              <a:t>base,</a:t>
            </a:r>
            <a:r>
              <a:rPr lang="en-GB" sz="1600" spc="-35" dirty="0">
                <a:latin typeface="Avenir Next LT Pro" panose="020B0504020202020204" pitchFamily="34" charset="0"/>
                <a:cs typeface="Calibri"/>
              </a:rPr>
              <a:t> </a:t>
            </a:r>
            <a:r>
              <a:rPr lang="en-GB" sz="1600" spc="50" dirty="0">
                <a:latin typeface="Avenir Next LT Pro" panose="020B0504020202020204" pitchFamily="34" charset="0"/>
                <a:cs typeface="Calibri"/>
              </a:rPr>
              <a:t>from</a:t>
            </a:r>
            <a:r>
              <a:rPr lang="en-GB" sz="1600" spc="15" dirty="0">
                <a:latin typeface="Avenir Next LT Pro" panose="020B0504020202020204" pitchFamily="34" charset="0"/>
                <a:cs typeface="Calibri"/>
              </a:rPr>
              <a:t> </a:t>
            </a:r>
            <a:r>
              <a:rPr lang="en-GB" sz="1600" spc="30" dirty="0">
                <a:latin typeface="Avenir Next LT Pro" panose="020B0504020202020204" pitchFamily="34" charset="0"/>
                <a:cs typeface="Calibri"/>
              </a:rPr>
              <a:t>retail</a:t>
            </a:r>
            <a:r>
              <a:rPr lang="en-GB" sz="1600" spc="15" dirty="0">
                <a:latin typeface="Avenir Next LT Pro" panose="020B0504020202020204" pitchFamily="34" charset="0"/>
                <a:cs typeface="Calibri"/>
              </a:rPr>
              <a:t> </a:t>
            </a:r>
            <a:r>
              <a:rPr lang="en-GB" sz="1600" spc="50" dirty="0">
                <a:latin typeface="Avenir Next LT Pro" panose="020B0504020202020204" pitchFamily="34" charset="0"/>
                <a:cs typeface="Calibri"/>
              </a:rPr>
              <a:t>to </a:t>
            </a:r>
            <a:r>
              <a:rPr lang="en-GB" sz="1600" spc="-350" dirty="0">
                <a:latin typeface="Avenir Next LT Pro" panose="020B0504020202020204" pitchFamily="34" charset="0"/>
                <a:cs typeface="Calibri"/>
              </a:rPr>
              <a:t> </a:t>
            </a:r>
            <a:r>
              <a:rPr lang="en-GB" sz="1600" spc="40" dirty="0">
                <a:latin typeface="Avenir Next LT Pro" panose="020B0504020202020204" pitchFamily="34" charset="0"/>
                <a:cs typeface="Calibri"/>
              </a:rPr>
              <a:t>institutional</a:t>
            </a:r>
            <a:r>
              <a:rPr lang="en-GB" sz="1600" spc="20" dirty="0">
                <a:latin typeface="Avenir Next LT Pro" panose="020B0504020202020204" pitchFamily="34" charset="0"/>
                <a:cs typeface="Calibri"/>
              </a:rPr>
              <a:t> </a:t>
            </a:r>
            <a:r>
              <a:rPr lang="en-GB" sz="1600" spc="50" dirty="0">
                <a:latin typeface="Avenir Next LT Pro" panose="020B0504020202020204" pitchFamily="34" charset="0"/>
                <a:cs typeface="Calibri"/>
              </a:rPr>
              <a:t>investors.</a:t>
            </a:r>
            <a:endParaRPr lang="en-GB" sz="1600" dirty="0">
              <a:latin typeface="Avenir Next LT Pro" panose="020B0504020202020204" pitchFamily="34" charset="0"/>
              <a:cs typeface="Calibri"/>
            </a:endParaRPr>
          </a:p>
        </p:txBody>
      </p:sp>
      <p:sp>
        <p:nvSpPr>
          <p:cNvPr id="27" name="TextBox 26">
            <a:extLst>
              <a:ext uri="{FF2B5EF4-FFF2-40B4-BE49-F238E27FC236}">
                <a16:creationId xmlns:a16="http://schemas.microsoft.com/office/drawing/2014/main" id="{C0FF6B73-8E21-8949-9848-A623663A2B21}"/>
              </a:ext>
            </a:extLst>
          </p:cNvPr>
          <p:cNvSpPr txBox="1"/>
          <p:nvPr/>
        </p:nvSpPr>
        <p:spPr>
          <a:xfrm>
            <a:off x="4318626" y="4072074"/>
            <a:ext cx="3531000" cy="2333972"/>
          </a:xfrm>
          <a:prstGeom prst="rect">
            <a:avLst/>
          </a:prstGeom>
          <a:noFill/>
        </p:spPr>
        <p:txBody>
          <a:bodyPr wrap="square" rtlCol="0">
            <a:spAutoFit/>
          </a:bodyPr>
          <a:lstStyle/>
          <a:p>
            <a:pPr marL="298450" marR="5080" indent="-285750">
              <a:lnSpc>
                <a:spcPct val="100400"/>
              </a:lnSpc>
              <a:spcBef>
                <a:spcPts val="90"/>
              </a:spcBef>
              <a:buFont typeface="Arial"/>
              <a:buChar char="•"/>
              <a:tabLst>
                <a:tab pos="297815" algn="l"/>
                <a:tab pos="298450" algn="l"/>
              </a:tabLst>
            </a:pPr>
            <a:r>
              <a:rPr lang="en-GB" sz="1600" spc="50" dirty="0">
                <a:latin typeface="Avenir Next LT Pro" panose="020B0504020202020204" pitchFamily="34" charset="0"/>
                <a:cs typeface="Calibri"/>
              </a:rPr>
              <a:t>Rialto </a:t>
            </a:r>
            <a:r>
              <a:rPr lang="en-GB" sz="1600" spc="35" dirty="0">
                <a:latin typeface="Avenir Next LT Pro" panose="020B0504020202020204" pitchFamily="34" charset="0"/>
                <a:cs typeface="Calibri"/>
              </a:rPr>
              <a:t>Markets’ </a:t>
            </a:r>
            <a:r>
              <a:rPr lang="en-GB" sz="1600" spc="50" dirty="0">
                <a:latin typeface="Avenir Next LT Pro" panose="020B0504020202020204" pitchFamily="34" charset="0"/>
                <a:cs typeface="Calibri"/>
              </a:rPr>
              <a:t>Alternative </a:t>
            </a:r>
            <a:r>
              <a:rPr lang="en-GB" sz="1600" spc="55" dirty="0">
                <a:latin typeface="Avenir Next LT Pro" panose="020B0504020202020204" pitchFamily="34" charset="0"/>
                <a:cs typeface="Calibri"/>
              </a:rPr>
              <a:t> </a:t>
            </a:r>
            <a:r>
              <a:rPr lang="en-GB" sz="1600" spc="85" dirty="0">
                <a:latin typeface="Avenir Next LT Pro" panose="020B0504020202020204" pitchFamily="34" charset="0"/>
                <a:cs typeface="Calibri"/>
              </a:rPr>
              <a:t>Trading</a:t>
            </a:r>
            <a:r>
              <a:rPr lang="en-GB" sz="1600" spc="175" dirty="0">
                <a:latin typeface="Avenir Next LT Pro" panose="020B0504020202020204" pitchFamily="34" charset="0"/>
                <a:cs typeface="Calibri"/>
              </a:rPr>
              <a:t> </a:t>
            </a:r>
            <a:r>
              <a:rPr lang="en-GB" sz="1600" spc="75" dirty="0">
                <a:latin typeface="Avenir Next LT Pro" panose="020B0504020202020204" pitchFamily="34" charset="0"/>
                <a:cs typeface="Calibri"/>
              </a:rPr>
              <a:t>System</a:t>
            </a:r>
            <a:r>
              <a:rPr lang="en-GB" sz="1600" spc="175" dirty="0">
                <a:latin typeface="Avenir Next LT Pro" panose="020B0504020202020204" pitchFamily="34" charset="0"/>
                <a:cs typeface="Calibri"/>
              </a:rPr>
              <a:t> </a:t>
            </a:r>
            <a:r>
              <a:rPr lang="en-GB" sz="1600" spc="70" dirty="0">
                <a:latin typeface="Avenir Next LT Pro" panose="020B0504020202020204" pitchFamily="34" charset="0"/>
                <a:cs typeface="Calibri"/>
              </a:rPr>
              <a:t>(ATS) </a:t>
            </a:r>
            <a:r>
              <a:rPr lang="en-GB" sz="1600" spc="75" dirty="0">
                <a:latin typeface="Avenir Next LT Pro" panose="020B0504020202020204" pitchFamily="34" charset="0"/>
                <a:cs typeface="Calibri"/>
              </a:rPr>
              <a:t> </a:t>
            </a:r>
            <a:r>
              <a:rPr lang="en-GB" sz="1600" spc="85" dirty="0">
                <a:latin typeface="Avenir Next LT Pro" panose="020B0504020202020204" pitchFamily="34" charset="0"/>
                <a:cs typeface="Calibri"/>
              </a:rPr>
              <a:t>provides </a:t>
            </a:r>
            <a:r>
              <a:rPr lang="en-GB" sz="1600" spc="80" dirty="0">
                <a:latin typeface="Avenir Next LT Pro" panose="020B0504020202020204" pitchFamily="34" charset="0"/>
                <a:cs typeface="Calibri"/>
              </a:rPr>
              <a:t>an </a:t>
            </a:r>
            <a:r>
              <a:rPr lang="en-GB" sz="1600" spc="50" dirty="0">
                <a:latin typeface="Avenir Next LT Pro" panose="020B0504020202020204" pitchFamily="34" charset="0"/>
                <a:cs typeface="Calibri"/>
              </a:rPr>
              <a:t>off-ramp to </a:t>
            </a:r>
            <a:r>
              <a:rPr lang="en-GB" sz="1600" spc="55" dirty="0">
                <a:latin typeface="Avenir Next LT Pro" panose="020B0504020202020204" pitchFamily="34" charset="0"/>
                <a:cs typeface="Calibri"/>
              </a:rPr>
              <a:t> investors</a:t>
            </a:r>
            <a:r>
              <a:rPr lang="en-GB" sz="1600" spc="10" dirty="0">
                <a:latin typeface="Avenir Next LT Pro" panose="020B0504020202020204" pitchFamily="34" charset="0"/>
                <a:cs typeface="Calibri"/>
              </a:rPr>
              <a:t> </a:t>
            </a:r>
            <a:r>
              <a:rPr lang="en-GB" sz="1600" spc="100" dirty="0">
                <a:latin typeface="Avenir Next LT Pro" panose="020B0504020202020204" pitchFamily="34" charset="0"/>
                <a:cs typeface="Calibri"/>
              </a:rPr>
              <a:t>looking</a:t>
            </a:r>
            <a:r>
              <a:rPr lang="en-GB" sz="1600" spc="15" dirty="0">
                <a:latin typeface="Avenir Next LT Pro" panose="020B0504020202020204" pitchFamily="34" charset="0"/>
                <a:cs typeface="Calibri"/>
              </a:rPr>
              <a:t> </a:t>
            </a:r>
            <a:r>
              <a:rPr lang="en-GB" sz="1600" spc="50" dirty="0">
                <a:latin typeface="Avenir Next LT Pro" panose="020B0504020202020204" pitchFamily="34" charset="0"/>
                <a:cs typeface="Calibri"/>
              </a:rPr>
              <a:t>to</a:t>
            </a:r>
            <a:r>
              <a:rPr lang="en-GB" sz="1600" spc="10" dirty="0">
                <a:latin typeface="Avenir Next LT Pro" panose="020B0504020202020204" pitchFamily="34" charset="0"/>
                <a:cs typeface="Calibri"/>
              </a:rPr>
              <a:t> </a:t>
            </a:r>
            <a:r>
              <a:rPr lang="en-GB" sz="1600" spc="70" dirty="0">
                <a:latin typeface="Avenir Next LT Pro" panose="020B0504020202020204" pitchFamily="34" charset="0"/>
                <a:cs typeface="Calibri"/>
              </a:rPr>
              <a:t>monetize.</a:t>
            </a:r>
          </a:p>
          <a:p>
            <a:pPr marL="298450" marR="5080" indent="-285750">
              <a:lnSpc>
                <a:spcPct val="100400"/>
              </a:lnSpc>
              <a:spcBef>
                <a:spcPts val="90"/>
              </a:spcBef>
              <a:buFont typeface="Arial"/>
              <a:buChar char="•"/>
              <a:tabLst>
                <a:tab pos="297815" algn="l"/>
                <a:tab pos="298450" algn="l"/>
              </a:tabLst>
            </a:pPr>
            <a:endParaRPr lang="en-GB" sz="1600" spc="70" dirty="0">
              <a:latin typeface="Avenir Next LT Pro" panose="020B0504020202020204" pitchFamily="34" charset="0"/>
              <a:cs typeface="Calibri"/>
            </a:endParaRPr>
          </a:p>
          <a:p>
            <a:pPr marL="298450" marR="5080" indent="-285750">
              <a:lnSpc>
                <a:spcPct val="100400"/>
              </a:lnSpc>
              <a:spcBef>
                <a:spcPts val="90"/>
              </a:spcBef>
              <a:buFont typeface="Arial"/>
              <a:buChar char="•"/>
              <a:tabLst>
                <a:tab pos="297815" algn="l"/>
                <a:tab pos="298450" algn="l"/>
              </a:tabLst>
            </a:pPr>
            <a:r>
              <a:rPr lang="en-US" sz="1600" spc="50" dirty="0">
                <a:latin typeface="Avenir Next LT Pro" panose="020B0504020202020204" pitchFamily="34" charset="0"/>
                <a:cs typeface="Calibri"/>
              </a:rPr>
              <a:t>Issuers can better manage their road to an IPO, offering liquidity events to employees and early investors.</a:t>
            </a:r>
            <a:endParaRPr lang="en-US" sz="1600" dirty="0">
              <a:latin typeface="Avenir Next LT Pro" panose="020B0504020202020204" pitchFamily="34" charset="0"/>
              <a:cs typeface="Calibri"/>
            </a:endParaRPr>
          </a:p>
        </p:txBody>
      </p:sp>
      <p:sp>
        <p:nvSpPr>
          <p:cNvPr id="30" name="TextBox 29">
            <a:extLst>
              <a:ext uri="{FF2B5EF4-FFF2-40B4-BE49-F238E27FC236}">
                <a16:creationId xmlns:a16="http://schemas.microsoft.com/office/drawing/2014/main" id="{85B9C2C4-D290-8745-920D-0027788FF69D}"/>
              </a:ext>
            </a:extLst>
          </p:cNvPr>
          <p:cNvSpPr txBox="1"/>
          <p:nvPr/>
        </p:nvSpPr>
        <p:spPr>
          <a:xfrm>
            <a:off x="7960629" y="4072074"/>
            <a:ext cx="3826978" cy="2344553"/>
          </a:xfrm>
          <a:prstGeom prst="rect">
            <a:avLst/>
          </a:prstGeom>
          <a:noFill/>
        </p:spPr>
        <p:txBody>
          <a:bodyPr wrap="square" rtlCol="0">
            <a:spAutoFit/>
          </a:bodyPr>
          <a:lstStyle/>
          <a:p>
            <a:pPr marL="298450" marR="5080" indent="-285750">
              <a:lnSpc>
                <a:spcPct val="101299"/>
              </a:lnSpc>
              <a:spcBef>
                <a:spcPts val="75"/>
              </a:spcBef>
              <a:buFont typeface="Arial" panose="020B0604020202020204" pitchFamily="34" charset="0"/>
              <a:buChar char="•"/>
              <a:tabLst>
                <a:tab pos="297815" algn="l"/>
                <a:tab pos="298450" algn="l"/>
              </a:tabLst>
            </a:pPr>
            <a:r>
              <a:rPr lang="en-US" sz="1600" spc="55" dirty="0">
                <a:latin typeface="Avenir Next LT Pro" panose="020B0504020202020204" pitchFamily="34" charset="0"/>
                <a:cs typeface="Calibri"/>
              </a:rPr>
              <a:t>‘Powered by Rialto Markets’ is a cost-effective solution for Crowdfunding portals and fractionalized asset marketplaces. </a:t>
            </a:r>
          </a:p>
          <a:p>
            <a:pPr marL="298450" marR="5080" indent="-285750">
              <a:lnSpc>
                <a:spcPct val="101299"/>
              </a:lnSpc>
              <a:spcBef>
                <a:spcPts val="75"/>
              </a:spcBef>
              <a:buFont typeface="Arial" panose="020B0604020202020204" pitchFamily="34" charset="0"/>
              <a:buChar char="•"/>
              <a:tabLst>
                <a:tab pos="297815" algn="l"/>
                <a:tab pos="298450" algn="l"/>
              </a:tabLst>
            </a:pPr>
            <a:endParaRPr lang="en-US" sz="1600" spc="55" dirty="0">
              <a:latin typeface="Avenir Next LT Pro" panose="020B0504020202020204" pitchFamily="34" charset="0"/>
              <a:cs typeface="Calibri"/>
            </a:endParaRPr>
          </a:p>
          <a:p>
            <a:pPr marL="298450" marR="5080" indent="-285750">
              <a:lnSpc>
                <a:spcPct val="101299"/>
              </a:lnSpc>
              <a:spcBef>
                <a:spcPts val="75"/>
              </a:spcBef>
              <a:buFont typeface="Arial" panose="020B0604020202020204" pitchFamily="34" charset="0"/>
              <a:buChar char="•"/>
              <a:tabLst>
                <a:tab pos="297815" algn="l"/>
                <a:tab pos="298450" algn="l"/>
              </a:tabLst>
            </a:pPr>
            <a:r>
              <a:rPr lang="en-US" sz="1600" spc="55" dirty="0">
                <a:latin typeface="Avenir Next LT Pro" panose="020B0504020202020204" pitchFamily="34" charset="0"/>
                <a:cs typeface="Calibri"/>
              </a:rPr>
              <a:t>Industry standard APIs via the FIX protocol and blockchain integration provide for quick implementation and onboarding.</a:t>
            </a:r>
            <a:endParaRPr lang="en-US" sz="1600" dirty="0">
              <a:latin typeface="Avenir Next LT Pro" panose="020B0504020202020204" pitchFamily="34" charset="0"/>
              <a:cs typeface="Calibri"/>
            </a:endParaRPr>
          </a:p>
        </p:txBody>
      </p:sp>
      <p:pic>
        <p:nvPicPr>
          <p:cNvPr id="20" name="Graphic 19" descr="Cube with solid fill">
            <a:extLst>
              <a:ext uri="{FF2B5EF4-FFF2-40B4-BE49-F238E27FC236}">
                <a16:creationId xmlns:a16="http://schemas.microsoft.com/office/drawing/2014/main" id="{1468A3AC-6EF2-2649-8774-D435DEC98A7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052048" y="2599979"/>
            <a:ext cx="1515131" cy="1384119"/>
          </a:xfrm>
          <a:prstGeom prst="rect">
            <a:avLst/>
          </a:prstGeom>
        </p:spPr>
      </p:pic>
      <p:sp>
        <p:nvSpPr>
          <p:cNvPr id="24" name="TextBox 23">
            <a:extLst>
              <a:ext uri="{FF2B5EF4-FFF2-40B4-BE49-F238E27FC236}">
                <a16:creationId xmlns:a16="http://schemas.microsoft.com/office/drawing/2014/main" id="{7D00497A-517C-7C49-B1AF-A9DA92743BCA}"/>
              </a:ext>
            </a:extLst>
          </p:cNvPr>
          <p:cNvSpPr txBox="1">
            <a:spLocks/>
          </p:cNvSpPr>
          <p:nvPr/>
        </p:nvSpPr>
        <p:spPr>
          <a:xfrm>
            <a:off x="-2" y="-4799"/>
            <a:ext cx="1512000" cy="324000"/>
          </a:xfrm>
          <a:prstGeom prst="rect">
            <a:avLst/>
          </a:prstGeom>
          <a:solidFill>
            <a:srgbClr val="FF6600"/>
          </a:solidFill>
        </p:spPr>
        <p:txBody>
          <a:bodyPr wrap="square" rtlCol="0" anchor="ctr">
            <a:noAutofit/>
          </a:bodyPr>
          <a:lstStyle/>
          <a:p>
            <a:pPr algn="ctr"/>
            <a:r>
              <a:rPr lang="en-US" sz="1400" b="1" dirty="0">
                <a:solidFill>
                  <a:schemeClr val="bg1"/>
                </a:solidFill>
                <a:latin typeface="Avenir Next Demi Bold" panose="020B0503020202020204" pitchFamily="34" charset="0"/>
              </a:rPr>
              <a:t>THE SOLUTION</a:t>
            </a:r>
          </a:p>
        </p:txBody>
      </p:sp>
    </p:spTree>
    <p:extLst>
      <p:ext uri="{BB962C8B-B14F-4D97-AF65-F5344CB8AC3E}">
        <p14:creationId xmlns:p14="http://schemas.microsoft.com/office/powerpoint/2010/main" val="3168575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childTnLst>
                          </p:cTn>
                        </p:par>
                        <p:par>
                          <p:cTn id="8" fill="hold">
                            <p:stCondLst>
                              <p:cond delay="1000"/>
                            </p:stCondLst>
                            <p:childTnLst>
                              <p:par>
                                <p:cTn id="9" presetID="47" presetClass="entr" presetSubtype="0" fill="hold" grpId="0" nodeType="afterEffect">
                                  <p:stCondLst>
                                    <p:cond delay="0"/>
                                  </p:stCondLst>
                                  <p:childTnLst>
                                    <p:set>
                                      <p:cBhvr>
                                        <p:cTn id="10" dur="1" fill="hold">
                                          <p:stCondLst>
                                            <p:cond delay="0"/>
                                          </p:stCondLst>
                                        </p:cTn>
                                        <p:tgtEl>
                                          <p:spTgt spid="22">
                                            <p:txEl>
                                              <p:pRg st="0" end="0"/>
                                            </p:txEl>
                                          </p:spTgt>
                                        </p:tgtEl>
                                        <p:attrNameLst>
                                          <p:attrName>style.visibility</p:attrName>
                                        </p:attrNameLst>
                                      </p:cBhvr>
                                      <p:to>
                                        <p:strVal val="visible"/>
                                      </p:to>
                                    </p:set>
                                    <p:animEffect transition="in" filter="fade">
                                      <p:cBhvr>
                                        <p:cTn id="11" dur="1000"/>
                                        <p:tgtEl>
                                          <p:spTgt spid="22">
                                            <p:txEl>
                                              <p:pRg st="0" end="0"/>
                                            </p:txEl>
                                          </p:spTgt>
                                        </p:tgtEl>
                                      </p:cBhvr>
                                    </p:animEffect>
                                    <p:anim calcmode="lin" valueType="num">
                                      <p:cBhvr>
                                        <p:cTn id="12" dur="10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22">
                                            <p:txEl>
                                              <p:pRg st="0" end="0"/>
                                            </p:txEl>
                                          </p:spTgt>
                                        </p:tgtEl>
                                        <p:attrNameLst>
                                          <p:attrName>ppt_y</p:attrName>
                                        </p:attrNameLst>
                                      </p:cBhvr>
                                      <p:tavLst>
                                        <p:tav tm="0">
                                          <p:val>
                                            <p:strVal val="#ppt_y-.1"/>
                                          </p:val>
                                        </p:tav>
                                        <p:tav tm="100000">
                                          <p:val>
                                            <p:strVal val="#ppt_y"/>
                                          </p:val>
                                        </p:tav>
                                      </p:tavLst>
                                    </p:anim>
                                  </p:childTnLst>
                                </p:cTn>
                              </p:par>
                              <p:par>
                                <p:cTn id="14" presetID="31"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2000" fill="hold"/>
                                        <p:tgtEl>
                                          <p:spTgt spid="8"/>
                                        </p:tgtEl>
                                        <p:attrNameLst>
                                          <p:attrName>ppt_w</p:attrName>
                                        </p:attrNameLst>
                                      </p:cBhvr>
                                      <p:tavLst>
                                        <p:tav tm="0">
                                          <p:val>
                                            <p:fltVal val="0"/>
                                          </p:val>
                                        </p:tav>
                                        <p:tav tm="100000">
                                          <p:val>
                                            <p:strVal val="#ppt_w"/>
                                          </p:val>
                                        </p:tav>
                                      </p:tavLst>
                                    </p:anim>
                                    <p:anim calcmode="lin" valueType="num">
                                      <p:cBhvr>
                                        <p:cTn id="17" dur="2000" fill="hold"/>
                                        <p:tgtEl>
                                          <p:spTgt spid="8"/>
                                        </p:tgtEl>
                                        <p:attrNameLst>
                                          <p:attrName>ppt_h</p:attrName>
                                        </p:attrNameLst>
                                      </p:cBhvr>
                                      <p:tavLst>
                                        <p:tav tm="0">
                                          <p:val>
                                            <p:fltVal val="0"/>
                                          </p:val>
                                        </p:tav>
                                        <p:tav tm="100000">
                                          <p:val>
                                            <p:strVal val="#ppt_h"/>
                                          </p:val>
                                        </p:tav>
                                      </p:tavLst>
                                    </p:anim>
                                    <p:anim calcmode="lin" valueType="num">
                                      <p:cBhvr>
                                        <p:cTn id="18" dur="2000" fill="hold"/>
                                        <p:tgtEl>
                                          <p:spTgt spid="8"/>
                                        </p:tgtEl>
                                        <p:attrNameLst>
                                          <p:attrName>style.rotation</p:attrName>
                                        </p:attrNameLst>
                                      </p:cBhvr>
                                      <p:tavLst>
                                        <p:tav tm="0">
                                          <p:val>
                                            <p:fltVal val="90"/>
                                          </p:val>
                                        </p:tav>
                                        <p:tav tm="100000">
                                          <p:val>
                                            <p:fltVal val="0"/>
                                          </p:val>
                                        </p:tav>
                                      </p:tavLst>
                                    </p:anim>
                                    <p:animEffect transition="in" filter="fade">
                                      <p:cBhvr>
                                        <p:cTn id="19" dur="2000"/>
                                        <p:tgtEl>
                                          <p:spTgt spid="8"/>
                                        </p:tgtEl>
                                      </p:cBhvr>
                                    </p:animEffect>
                                  </p:childTnLst>
                                </p:cTn>
                              </p:par>
                            </p:childTnLst>
                          </p:cTn>
                        </p:par>
                        <p:par>
                          <p:cTn id="20" fill="hold">
                            <p:stCondLst>
                              <p:cond delay="3000"/>
                            </p:stCondLst>
                            <p:childTnLst>
                              <p:par>
                                <p:cTn id="21" presetID="10" presetClass="entr" presetSubtype="0"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1000"/>
                                        <p:tgtEl>
                                          <p:spTgt spid="2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1000"/>
                                        <p:tgtEl>
                                          <p:spTgt spid="18"/>
                                        </p:tgtEl>
                                      </p:cBhvr>
                                    </p:animEffect>
                                  </p:childTnLst>
                                </p:cTn>
                              </p:par>
                            </p:childTnLst>
                          </p:cTn>
                        </p:par>
                        <p:par>
                          <p:cTn id="29" fill="hold">
                            <p:stCondLst>
                              <p:cond delay="1000"/>
                            </p:stCondLst>
                            <p:childTnLst>
                              <p:par>
                                <p:cTn id="30" presetID="47" presetClass="entr" presetSubtype="0" fill="hold" grpId="0" nodeType="after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1000"/>
                                        <p:tgtEl>
                                          <p:spTgt spid="23"/>
                                        </p:tgtEl>
                                      </p:cBhvr>
                                    </p:animEffect>
                                    <p:anim calcmode="lin" valueType="num">
                                      <p:cBhvr>
                                        <p:cTn id="33" dur="1000" fill="hold"/>
                                        <p:tgtEl>
                                          <p:spTgt spid="23"/>
                                        </p:tgtEl>
                                        <p:attrNameLst>
                                          <p:attrName>ppt_x</p:attrName>
                                        </p:attrNameLst>
                                      </p:cBhvr>
                                      <p:tavLst>
                                        <p:tav tm="0">
                                          <p:val>
                                            <p:strVal val="#ppt_x"/>
                                          </p:val>
                                        </p:tav>
                                        <p:tav tm="100000">
                                          <p:val>
                                            <p:strVal val="#ppt_x"/>
                                          </p:val>
                                        </p:tav>
                                      </p:tavLst>
                                    </p:anim>
                                    <p:anim calcmode="lin" valueType="num">
                                      <p:cBhvr>
                                        <p:cTn id="34" dur="1000" fill="hold"/>
                                        <p:tgtEl>
                                          <p:spTgt spid="23"/>
                                        </p:tgtEl>
                                        <p:attrNameLst>
                                          <p:attrName>ppt_y</p:attrName>
                                        </p:attrNameLst>
                                      </p:cBhvr>
                                      <p:tavLst>
                                        <p:tav tm="0">
                                          <p:val>
                                            <p:strVal val="#ppt_y-.1"/>
                                          </p:val>
                                        </p:tav>
                                        <p:tav tm="100000">
                                          <p:val>
                                            <p:strVal val="#ppt_y"/>
                                          </p:val>
                                        </p:tav>
                                      </p:tavLst>
                                    </p:anim>
                                  </p:childTnLst>
                                </p:cTn>
                              </p:par>
                              <p:par>
                                <p:cTn id="35" presetID="31" presetClass="entr" presetSubtype="0"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anim calcmode="lin" valueType="num">
                                      <p:cBhvr>
                                        <p:cTn id="37" dur="2000" fill="hold"/>
                                        <p:tgtEl>
                                          <p:spTgt spid="28"/>
                                        </p:tgtEl>
                                        <p:attrNameLst>
                                          <p:attrName>ppt_w</p:attrName>
                                        </p:attrNameLst>
                                      </p:cBhvr>
                                      <p:tavLst>
                                        <p:tav tm="0">
                                          <p:val>
                                            <p:fltVal val="0"/>
                                          </p:val>
                                        </p:tav>
                                        <p:tav tm="100000">
                                          <p:val>
                                            <p:strVal val="#ppt_w"/>
                                          </p:val>
                                        </p:tav>
                                      </p:tavLst>
                                    </p:anim>
                                    <p:anim calcmode="lin" valueType="num">
                                      <p:cBhvr>
                                        <p:cTn id="38" dur="2000" fill="hold"/>
                                        <p:tgtEl>
                                          <p:spTgt spid="28"/>
                                        </p:tgtEl>
                                        <p:attrNameLst>
                                          <p:attrName>ppt_h</p:attrName>
                                        </p:attrNameLst>
                                      </p:cBhvr>
                                      <p:tavLst>
                                        <p:tav tm="0">
                                          <p:val>
                                            <p:fltVal val="0"/>
                                          </p:val>
                                        </p:tav>
                                        <p:tav tm="100000">
                                          <p:val>
                                            <p:strVal val="#ppt_h"/>
                                          </p:val>
                                        </p:tav>
                                      </p:tavLst>
                                    </p:anim>
                                    <p:anim calcmode="lin" valueType="num">
                                      <p:cBhvr>
                                        <p:cTn id="39" dur="2000" fill="hold"/>
                                        <p:tgtEl>
                                          <p:spTgt spid="28"/>
                                        </p:tgtEl>
                                        <p:attrNameLst>
                                          <p:attrName>style.rotation</p:attrName>
                                        </p:attrNameLst>
                                      </p:cBhvr>
                                      <p:tavLst>
                                        <p:tav tm="0">
                                          <p:val>
                                            <p:fltVal val="90"/>
                                          </p:val>
                                        </p:tav>
                                        <p:tav tm="100000">
                                          <p:val>
                                            <p:fltVal val="0"/>
                                          </p:val>
                                        </p:tav>
                                      </p:tavLst>
                                    </p:anim>
                                    <p:animEffect transition="in" filter="fade">
                                      <p:cBhvr>
                                        <p:cTn id="40" dur="2000"/>
                                        <p:tgtEl>
                                          <p:spTgt spid="28"/>
                                        </p:tgtEl>
                                      </p:cBhvr>
                                    </p:animEffect>
                                  </p:childTnLst>
                                </p:cTn>
                              </p:par>
                            </p:childTnLst>
                          </p:cTn>
                        </p:par>
                        <p:par>
                          <p:cTn id="41" fill="hold">
                            <p:stCondLst>
                              <p:cond delay="3000"/>
                            </p:stCondLst>
                            <p:childTnLst>
                              <p:par>
                                <p:cTn id="42" presetID="10" presetClass="entr" presetSubtype="0" fill="hold" grpId="0" nodeType="after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fade">
                                      <p:cBhvr>
                                        <p:cTn id="44" dur="1000"/>
                                        <p:tgtEl>
                                          <p:spTgt spid="27"/>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1000"/>
                                        <p:tgtEl>
                                          <p:spTgt spid="19"/>
                                        </p:tgtEl>
                                      </p:cBhvr>
                                    </p:animEffect>
                                  </p:childTnLst>
                                </p:cTn>
                              </p:par>
                            </p:childTnLst>
                          </p:cTn>
                        </p:par>
                        <p:par>
                          <p:cTn id="50" fill="hold">
                            <p:stCondLst>
                              <p:cond delay="1000"/>
                            </p:stCondLst>
                            <p:childTnLst>
                              <p:par>
                                <p:cTn id="51" presetID="47" presetClass="entr" presetSubtype="0" fill="hold" grpId="0" nodeType="after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fade">
                                      <p:cBhvr>
                                        <p:cTn id="53" dur="1000"/>
                                        <p:tgtEl>
                                          <p:spTgt spid="25"/>
                                        </p:tgtEl>
                                      </p:cBhvr>
                                    </p:animEffect>
                                    <p:anim calcmode="lin" valueType="num">
                                      <p:cBhvr>
                                        <p:cTn id="54" dur="1000" fill="hold"/>
                                        <p:tgtEl>
                                          <p:spTgt spid="25"/>
                                        </p:tgtEl>
                                        <p:attrNameLst>
                                          <p:attrName>ppt_x</p:attrName>
                                        </p:attrNameLst>
                                      </p:cBhvr>
                                      <p:tavLst>
                                        <p:tav tm="0">
                                          <p:val>
                                            <p:strVal val="#ppt_x"/>
                                          </p:val>
                                        </p:tav>
                                        <p:tav tm="100000">
                                          <p:val>
                                            <p:strVal val="#ppt_x"/>
                                          </p:val>
                                        </p:tav>
                                      </p:tavLst>
                                    </p:anim>
                                    <p:anim calcmode="lin" valueType="num">
                                      <p:cBhvr>
                                        <p:cTn id="55" dur="1000" fill="hold"/>
                                        <p:tgtEl>
                                          <p:spTgt spid="25"/>
                                        </p:tgtEl>
                                        <p:attrNameLst>
                                          <p:attrName>ppt_y</p:attrName>
                                        </p:attrNameLst>
                                      </p:cBhvr>
                                      <p:tavLst>
                                        <p:tav tm="0">
                                          <p:val>
                                            <p:strVal val="#ppt_y-.1"/>
                                          </p:val>
                                        </p:tav>
                                        <p:tav tm="100000">
                                          <p:val>
                                            <p:strVal val="#ppt_y"/>
                                          </p:val>
                                        </p:tav>
                                      </p:tavLst>
                                    </p:anim>
                                  </p:childTnLst>
                                </p:cTn>
                              </p:par>
                              <p:par>
                                <p:cTn id="56" presetID="31" presetClass="entr" presetSubtype="0" fill="hold" nodeType="withEffect">
                                  <p:stCondLst>
                                    <p:cond delay="0"/>
                                  </p:stCondLst>
                                  <p:childTnLst>
                                    <p:set>
                                      <p:cBhvr>
                                        <p:cTn id="57" dur="1" fill="hold">
                                          <p:stCondLst>
                                            <p:cond delay="0"/>
                                          </p:stCondLst>
                                        </p:cTn>
                                        <p:tgtEl>
                                          <p:spTgt spid="20"/>
                                        </p:tgtEl>
                                        <p:attrNameLst>
                                          <p:attrName>style.visibility</p:attrName>
                                        </p:attrNameLst>
                                      </p:cBhvr>
                                      <p:to>
                                        <p:strVal val="visible"/>
                                      </p:to>
                                    </p:set>
                                    <p:anim calcmode="lin" valueType="num">
                                      <p:cBhvr>
                                        <p:cTn id="58" dur="2000" fill="hold"/>
                                        <p:tgtEl>
                                          <p:spTgt spid="20"/>
                                        </p:tgtEl>
                                        <p:attrNameLst>
                                          <p:attrName>ppt_w</p:attrName>
                                        </p:attrNameLst>
                                      </p:cBhvr>
                                      <p:tavLst>
                                        <p:tav tm="0">
                                          <p:val>
                                            <p:fltVal val="0"/>
                                          </p:val>
                                        </p:tav>
                                        <p:tav tm="100000">
                                          <p:val>
                                            <p:strVal val="#ppt_w"/>
                                          </p:val>
                                        </p:tav>
                                      </p:tavLst>
                                    </p:anim>
                                    <p:anim calcmode="lin" valueType="num">
                                      <p:cBhvr>
                                        <p:cTn id="59" dur="2000" fill="hold"/>
                                        <p:tgtEl>
                                          <p:spTgt spid="20"/>
                                        </p:tgtEl>
                                        <p:attrNameLst>
                                          <p:attrName>ppt_h</p:attrName>
                                        </p:attrNameLst>
                                      </p:cBhvr>
                                      <p:tavLst>
                                        <p:tav tm="0">
                                          <p:val>
                                            <p:fltVal val="0"/>
                                          </p:val>
                                        </p:tav>
                                        <p:tav tm="100000">
                                          <p:val>
                                            <p:strVal val="#ppt_h"/>
                                          </p:val>
                                        </p:tav>
                                      </p:tavLst>
                                    </p:anim>
                                    <p:anim calcmode="lin" valueType="num">
                                      <p:cBhvr>
                                        <p:cTn id="60" dur="2000" fill="hold"/>
                                        <p:tgtEl>
                                          <p:spTgt spid="20"/>
                                        </p:tgtEl>
                                        <p:attrNameLst>
                                          <p:attrName>style.rotation</p:attrName>
                                        </p:attrNameLst>
                                      </p:cBhvr>
                                      <p:tavLst>
                                        <p:tav tm="0">
                                          <p:val>
                                            <p:fltVal val="90"/>
                                          </p:val>
                                        </p:tav>
                                        <p:tav tm="100000">
                                          <p:val>
                                            <p:fltVal val="0"/>
                                          </p:val>
                                        </p:tav>
                                      </p:tavLst>
                                    </p:anim>
                                    <p:animEffect transition="in" filter="fade">
                                      <p:cBhvr>
                                        <p:cTn id="61" dur="2000"/>
                                        <p:tgtEl>
                                          <p:spTgt spid="20"/>
                                        </p:tgtEl>
                                      </p:cBhvr>
                                    </p:animEffect>
                                  </p:childTnLst>
                                </p:cTn>
                              </p:par>
                            </p:childTnLst>
                          </p:cTn>
                        </p:par>
                        <p:par>
                          <p:cTn id="62" fill="hold">
                            <p:stCondLst>
                              <p:cond delay="3000"/>
                            </p:stCondLst>
                            <p:childTnLst>
                              <p:par>
                                <p:cTn id="63" presetID="10" presetClass="entr" presetSubtype="0" fill="hold" grpId="0" nodeType="afterEffect">
                                  <p:stCondLst>
                                    <p:cond delay="0"/>
                                  </p:stCondLst>
                                  <p:childTnLst>
                                    <p:set>
                                      <p:cBhvr>
                                        <p:cTn id="64" dur="1" fill="hold">
                                          <p:stCondLst>
                                            <p:cond delay="0"/>
                                          </p:stCondLst>
                                        </p:cTn>
                                        <p:tgtEl>
                                          <p:spTgt spid="30"/>
                                        </p:tgtEl>
                                        <p:attrNameLst>
                                          <p:attrName>style.visibility</p:attrName>
                                        </p:attrNameLst>
                                      </p:cBhvr>
                                      <p:to>
                                        <p:strVal val="visible"/>
                                      </p:to>
                                    </p:set>
                                    <p:animEffect transition="in" filter="fade">
                                      <p:cBhvr>
                                        <p:cTn id="65"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2" grpId="0" build="p"/>
      <p:bldP spid="23" grpId="0"/>
      <p:bldP spid="25" grpId="0"/>
      <p:bldP spid="26" grpId="0"/>
      <p:bldP spid="27" grpId="0"/>
      <p:bldP spid="3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F3FB83D-FF9B-0C47-A7E1-B2500B60F6F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329" r="13247" b="3491"/>
          <a:stretch/>
        </p:blipFill>
        <p:spPr>
          <a:xfrm>
            <a:off x="0" y="-6"/>
            <a:ext cx="12193200" cy="6858000"/>
          </a:xfrm>
          <a:prstGeom prst="rect">
            <a:avLst/>
          </a:prstGeom>
        </p:spPr>
      </p:pic>
      <p:pic>
        <p:nvPicPr>
          <p:cNvPr id="10" name="Picture 9">
            <a:extLst>
              <a:ext uri="{FF2B5EF4-FFF2-40B4-BE49-F238E27FC236}">
                <a16:creationId xmlns:a16="http://schemas.microsoft.com/office/drawing/2014/main" id="{C1BFACE0-5734-9440-9F67-6593B053E9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40290" y="4632832"/>
            <a:ext cx="2251710" cy="2251710"/>
          </a:xfrm>
          <a:prstGeom prst="rect">
            <a:avLst/>
          </a:prstGeom>
        </p:spPr>
      </p:pic>
      <p:sp>
        <p:nvSpPr>
          <p:cNvPr id="2" name="TextBox 1">
            <a:extLst>
              <a:ext uri="{FF2B5EF4-FFF2-40B4-BE49-F238E27FC236}">
                <a16:creationId xmlns:a16="http://schemas.microsoft.com/office/drawing/2014/main" id="{568DCC83-37A6-3340-845A-1EBC92B87CEE}"/>
              </a:ext>
            </a:extLst>
          </p:cNvPr>
          <p:cNvSpPr txBox="1">
            <a:spLocks/>
          </p:cNvSpPr>
          <p:nvPr/>
        </p:nvSpPr>
        <p:spPr>
          <a:xfrm>
            <a:off x="533400" y="552329"/>
            <a:ext cx="3050059" cy="648000"/>
          </a:xfrm>
          <a:prstGeom prst="rect">
            <a:avLst/>
          </a:prstGeom>
          <a:solidFill>
            <a:srgbClr val="FF6600"/>
          </a:solidFill>
        </p:spPr>
        <p:txBody>
          <a:bodyPr wrap="square" rtlCol="0" anchor="ctr">
            <a:noAutofit/>
          </a:bodyPr>
          <a:lstStyle/>
          <a:p>
            <a:pPr algn="ctr"/>
            <a:r>
              <a:rPr lang="en-US" sz="2800" b="1" dirty="0">
                <a:solidFill>
                  <a:schemeClr val="bg1"/>
                </a:solidFill>
                <a:latin typeface="Avenir Next Demi Bold" panose="020B0503020202020204" pitchFamily="34" charset="0"/>
              </a:rPr>
              <a:t>What is an ATS?</a:t>
            </a:r>
          </a:p>
        </p:txBody>
      </p:sp>
      <p:sp>
        <p:nvSpPr>
          <p:cNvPr id="6" name="TextBox 5">
            <a:extLst>
              <a:ext uri="{FF2B5EF4-FFF2-40B4-BE49-F238E27FC236}">
                <a16:creationId xmlns:a16="http://schemas.microsoft.com/office/drawing/2014/main" id="{3A7D71DE-AD53-414F-8549-933F18E72260}"/>
              </a:ext>
            </a:extLst>
          </p:cNvPr>
          <p:cNvSpPr txBox="1"/>
          <p:nvPr/>
        </p:nvSpPr>
        <p:spPr>
          <a:xfrm>
            <a:off x="414090" y="5410200"/>
            <a:ext cx="8958510" cy="1015663"/>
          </a:xfrm>
          <a:prstGeom prst="rect">
            <a:avLst/>
          </a:prstGeom>
          <a:noFill/>
        </p:spPr>
        <p:txBody>
          <a:bodyPr wrap="square" rtlCol="0">
            <a:spAutoFit/>
          </a:bodyPr>
          <a:lstStyle/>
          <a:p>
            <a:r>
              <a:rPr lang="en-US" sz="2000" b="1" dirty="0">
                <a:solidFill>
                  <a:schemeClr val="bg1"/>
                </a:solidFill>
                <a:latin typeface="Avenir Next Demi Bold" panose="020B0503020202020204" pitchFamily="34" charset="0"/>
              </a:rPr>
              <a:t>Alternative Trading System (ATS) is a regulatory term for a non-exchange trading venue that matches buyers and sellers for transactions. ATS’s are regulated as broker-dealers, rather than as exchanges.</a:t>
            </a:r>
          </a:p>
        </p:txBody>
      </p:sp>
    </p:spTree>
    <p:extLst>
      <p:ext uri="{BB962C8B-B14F-4D97-AF65-F5344CB8AC3E}">
        <p14:creationId xmlns:p14="http://schemas.microsoft.com/office/powerpoint/2010/main" val="1070509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Theme">
  <a:themeElements>
    <a:clrScheme name="Custom 7">
      <a:dk1>
        <a:srgbClr val="000000"/>
      </a:dk1>
      <a:lt1>
        <a:srgbClr val="FFFFFF"/>
      </a:lt1>
      <a:dk2>
        <a:srgbClr val="006DB6"/>
      </a:dk2>
      <a:lt2>
        <a:srgbClr val="EEECE1"/>
      </a:lt2>
      <a:accent1>
        <a:srgbClr val="036CB6"/>
      </a:accent1>
      <a:accent2>
        <a:srgbClr val="EB6A25"/>
      </a:accent2>
      <a:accent3>
        <a:srgbClr val="48B174"/>
      </a:accent3>
      <a:accent4>
        <a:srgbClr val="E63B4C"/>
      </a:accent4>
      <a:accent5>
        <a:srgbClr val="192848"/>
      </a:accent5>
      <a:accent6>
        <a:srgbClr val="006DB6"/>
      </a:accent6>
      <a:hlink>
        <a:srgbClr val="EC6A24"/>
      </a:hlink>
      <a:folHlink>
        <a:srgbClr val="19284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Custom 7">
      <a:dk1>
        <a:srgbClr val="000000"/>
      </a:dk1>
      <a:lt1>
        <a:srgbClr val="FFFFFF"/>
      </a:lt1>
      <a:dk2>
        <a:srgbClr val="006DB6"/>
      </a:dk2>
      <a:lt2>
        <a:srgbClr val="EEECE1"/>
      </a:lt2>
      <a:accent1>
        <a:srgbClr val="036CB6"/>
      </a:accent1>
      <a:accent2>
        <a:srgbClr val="EB6A25"/>
      </a:accent2>
      <a:accent3>
        <a:srgbClr val="48B174"/>
      </a:accent3>
      <a:accent4>
        <a:srgbClr val="E63B4C"/>
      </a:accent4>
      <a:accent5>
        <a:srgbClr val="192848"/>
      </a:accent5>
      <a:accent6>
        <a:srgbClr val="006DB6"/>
      </a:accent6>
      <a:hlink>
        <a:srgbClr val="EC6A24"/>
      </a:hlink>
      <a:folHlink>
        <a:srgbClr val="19284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140AC8EC22EDE4BB677E68F81A25275" ma:contentTypeVersion="13" ma:contentTypeDescription="Create a new document." ma:contentTypeScope="" ma:versionID="642ecb85844c6f25c19942ba377e7998">
  <xsd:schema xmlns:xsd="http://www.w3.org/2001/XMLSchema" xmlns:xs="http://www.w3.org/2001/XMLSchema" xmlns:p="http://schemas.microsoft.com/office/2006/metadata/properties" xmlns:ns3="01f30ab2-30db-4343-8376-32d8a7b4c621" xmlns:ns4="fd339fdd-2a18-488b-beed-6f1aae365ca3" targetNamespace="http://schemas.microsoft.com/office/2006/metadata/properties" ma:root="true" ma:fieldsID="01a30576aabbd14839076534503fa0ab" ns3:_="" ns4:_="">
    <xsd:import namespace="01f30ab2-30db-4343-8376-32d8a7b4c621"/>
    <xsd:import namespace="fd339fdd-2a18-488b-beed-6f1aae365ca3"/>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ServiceAutoTags" minOccurs="0"/>
                <xsd:element ref="ns3:MediaServiceOCR" minOccurs="0"/>
                <xsd:element ref="ns3:MediaServiceEventHashCode" minOccurs="0"/>
                <xsd:element ref="ns3:MediaServiceGenerationTime" minOccurs="0"/>
                <xsd:element ref="ns3:MediaServiceLocatio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1f30ab2-30db-4343-8376-32d8a7b4c62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d339fdd-2a18-488b-beed-6f1aae365ca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15D1114-4609-4949-A526-F0E3DDED61C0}">
  <ds:schemaRefs>
    <ds:schemaRef ds:uri="http://schemas.microsoft.com/sharepoint/v3/contenttype/forms"/>
  </ds:schemaRefs>
</ds:datastoreItem>
</file>

<file path=customXml/itemProps2.xml><?xml version="1.0" encoding="utf-8"?>
<ds:datastoreItem xmlns:ds="http://schemas.openxmlformats.org/officeDocument/2006/customXml" ds:itemID="{51BA90A9-DBA2-4FCA-BA6F-06B051139C67}">
  <ds:schemaRefs>
    <ds:schemaRef ds:uri="http://purl.org/dc/dcmitype/"/>
    <ds:schemaRef ds:uri="01f30ab2-30db-4343-8376-32d8a7b4c621"/>
    <ds:schemaRef ds:uri="http://schemas.microsoft.com/office/2006/documentManagement/types"/>
    <ds:schemaRef ds:uri="http://purl.org/dc/elements/1.1/"/>
    <ds:schemaRef ds:uri="http://purl.org/dc/terms/"/>
    <ds:schemaRef ds:uri="http://www.w3.org/XML/1998/namespace"/>
    <ds:schemaRef ds:uri="http://schemas.microsoft.com/office/2006/metadata/properties"/>
    <ds:schemaRef ds:uri="http://schemas.microsoft.com/office/infopath/2007/PartnerControls"/>
    <ds:schemaRef ds:uri="http://schemas.openxmlformats.org/package/2006/metadata/core-properties"/>
    <ds:schemaRef ds:uri="fd339fdd-2a18-488b-beed-6f1aae365ca3"/>
  </ds:schemaRefs>
</ds:datastoreItem>
</file>

<file path=customXml/itemProps3.xml><?xml version="1.0" encoding="utf-8"?>
<ds:datastoreItem xmlns:ds="http://schemas.openxmlformats.org/officeDocument/2006/customXml" ds:itemID="{B4C5E245-D4BB-40EB-B9A8-3D0CA5DE54D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1f30ab2-30db-4343-8376-32d8a7b4c621"/>
    <ds:schemaRef ds:uri="fd339fdd-2a18-488b-beed-6f1aae365ca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0</TotalTime>
  <Words>2316</Words>
  <Application>Microsoft Office PowerPoint</Application>
  <PresentationFormat>Widescreen</PresentationFormat>
  <Paragraphs>246</Paragraphs>
  <Slides>29</Slides>
  <Notes>21</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29</vt:i4>
      </vt:variant>
    </vt:vector>
  </HeadingPairs>
  <TitlesOfParts>
    <vt:vector size="41" baseType="lpstr">
      <vt:lpstr>Arial</vt:lpstr>
      <vt:lpstr>Avenir Black</vt:lpstr>
      <vt:lpstr>Avenir Next</vt:lpstr>
      <vt:lpstr>Avenir Next Demi Bold</vt:lpstr>
      <vt:lpstr>Avenir Next LT Pro</vt:lpstr>
      <vt:lpstr>Avenir Next LT Pro Demi</vt:lpstr>
      <vt:lpstr>Avenir Next LT Pro Light</vt:lpstr>
      <vt:lpstr>Avenir Next Medium</vt:lpstr>
      <vt:lpstr>Calibri</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Private Markets lack the infrastructure of Public Markets</vt:lpstr>
      <vt:lpstr>Rialto Markets addresses those friction points with three lines of business</vt:lpstr>
      <vt:lpstr>PowerPoint Presentation</vt:lpstr>
      <vt:lpstr>PowerPoint Presentation</vt:lpstr>
      <vt:lpstr>What makes our platform technology unique…</vt:lpstr>
      <vt:lpstr>Product Line Drill Down</vt:lpstr>
      <vt:lpstr>Product Line Drill Down</vt:lpstr>
      <vt:lpstr>Product Line Drill Down</vt:lpstr>
      <vt:lpstr>Immediate Future Opportunity in Fractionalized Assets</vt:lpstr>
      <vt:lpstr>PowerPoint Presentation</vt:lpstr>
      <vt:lpstr>PowerPoint Presentation</vt:lpstr>
      <vt:lpstr>PowerPoint Presentation</vt:lpstr>
      <vt:lpstr>Major Market Growth</vt:lpstr>
      <vt:lpstr>PowerPoint Presentation</vt:lpstr>
      <vt:lpstr>Key to our success is our experienced team</vt:lpstr>
      <vt:lpstr>Don’t take our word for it – this is what the market is saying</vt:lpstr>
      <vt:lpstr>Don’t take our word for it – this is what the market is saying</vt:lpstr>
      <vt:lpstr>Don’t take our word for it – this is what the market is saying</vt:lpstr>
      <vt:lpstr>This is what exciting private companies have said about Rialto Markets</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Olya Kushnir</dc:creator>
  <cp:lastModifiedBy>Jack Hare</cp:lastModifiedBy>
  <cp:revision>282</cp:revision>
  <dcterms:created xsi:type="dcterms:W3CDTF">2020-07-14T23:05:08Z</dcterms:created>
  <dcterms:modified xsi:type="dcterms:W3CDTF">2021-11-11T10:32:20Z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2020-02-24T00:00:00Z</vt:filetime>
  </property>
  <property fmtid="{D5CDD505-2E9C-101B-9397-08002B2CF9AE}" pid="3" name="Creator">
    <vt:lpwstr>Acrobat PDFMaker 20 for PowerPoint</vt:lpwstr>
  </property>
  <property fmtid="{D5CDD505-2E9C-101B-9397-08002B2CF9AE}" pid="4" name="LastSaved">
    <vt:filetime>2020-07-14T00:00:00Z</vt:filetime>
  </property>
  <property fmtid="{D5CDD505-2E9C-101B-9397-08002B2CF9AE}" pid="5" name="ContentTypeId">
    <vt:lpwstr>0x0101007140AC8EC22EDE4BB677E68F81A25275</vt:lpwstr>
  </property>
</Properties>
</file>